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70" r:id="rId5"/>
    <p:sldId id="261" r:id="rId6"/>
    <p:sldId id="272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5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10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6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64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3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9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2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8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1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C15F-C395-476A-91E4-F0477C955095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E0DAB2-EB68-4378-BF77-F7EBACA6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9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google.com/url?sa=i&amp;rct=j&amp;q=&amp;esrc=s&amp;frm=1&amp;source=images&amp;cd=&amp;cad=rja&amp;uact=8&amp;ved=0CAcQjRw&amp;url=http://www.npr.org/tags/247332230/cropland-capture&amp;ei=1qweVc76GYaoyATNnIDQDQ&amp;bvm=bv.89947451,d.cGU&amp;psig=AFQjCNFHfIFn2jzBKzlmM1iECb4wqhWKog&amp;ust=1428159917662733" TargetMode="Externa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wvgazette.com/Outdoors/201206280124&amp;ei=czscVbaeD8mUyAT1vIKYCQ&amp;bvm=bv.89744112,d.cGU&amp;psig=AFQjCNEUuZPPvHIj2x8rAA4ZYC5Soz6fLQ&amp;ust=1427999979650249" TargetMode="External"/><Relationship Id="rId2" Type="http://schemas.openxmlformats.org/officeDocument/2006/relationships/hyperlink" Target="https://www.whitenosesyndrome.org/sites/default/files/resource/national_wns_revise_final_6.25.1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bats.org/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://www.georgiawildlife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hyperlink" Target="http://www.batcon.org/" TargetMode="External"/><Relationship Id="rId4" Type="http://schemas.openxmlformats.org/officeDocument/2006/relationships/hyperlink" Target="http://www.pinetres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635" y="319381"/>
            <a:ext cx="6893975" cy="2262781"/>
          </a:xfrm>
        </p:spPr>
        <p:txBody>
          <a:bodyPr/>
          <a:lstStyle/>
          <a:p>
            <a:pPr algn="ctr"/>
            <a:r>
              <a:rPr lang="en-US" dirty="0" smtClean="0"/>
              <a:t>Bats of Georgia &amp; Around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093" y="5397226"/>
            <a:ext cx="8915399" cy="1126283"/>
          </a:xfrm>
        </p:spPr>
        <p:txBody>
          <a:bodyPr/>
          <a:lstStyle/>
          <a:p>
            <a:r>
              <a:rPr lang="en-US" dirty="0" smtClean="0"/>
              <a:t>By: Georgia Bat Working Group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6886" r="17757" b="13709"/>
          <a:stretch/>
        </p:blipFill>
        <p:spPr>
          <a:xfrm>
            <a:off x="1600033" y="502280"/>
            <a:ext cx="2851040" cy="3284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1377" y="3461533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Vicky Beckham Smith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17" y="3083502"/>
            <a:ext cx="5548392" cy="3627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56583" y="6385010"/>
            <a:ext cx="217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crowarrowinc.wordpress.com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80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65" y="3876912"/>
            <a:ext cx="4672599" cy="2628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our Bats Worldwide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</a:p>
          <a:p>
            <a:r>
              <a:rPr lang="en-US" dirty="0" smtClean="0"/>
              <a:t>Disturbance in caves </a:t>
            </a:r>
          </a:p>
          <a:p>
            <a:r>
              <a:rPr lang="en-US" dirty="0" smtClean="0"/>
              <a:t>Habitat fragmentation</a:t>
            </a:r>
          </a:p>
          <a:p>
            <a:r>
              <a:rPr lang="en-US" dirty="0" smtClean="0"/>
              <a:t>White-nose syndrome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52" y="1339559"/>
            <a:ext cx="3812560" cy="252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1662"/>
            <a:ext cx="5133975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3566" y="6409314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www.fws.gov</a:t>
            </a:r>
            <a:endParaRPr lang="en-US" sz="1000" dirty="0"/>
          </a:p>
        </p:txBody>
      </p:sp>
      <p:pic>
        <p:nvPicPr>
          <p:cNvPr id="1026" name="Picture 2" descr="http://media.npr.org/assets/img/2013/11/25/cropland-capture_wide-cce7b6f3d6b6bada1c2ac7c43715c14fd14bb206-s1100-c15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69" y="1548312"/>
            <a:ext cx="52197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23045" y="415750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www.npr.org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59465" y="6259028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www.youtube.com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209065" y="3541042"/>
            <a:ext cx="1295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www.ibtimes.com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53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4629" y="336964"/>
            <a:ext cx="8911687" cy="1280890"/>
          </a:xfrm>
        </p:spPr>
        <p:txBody>
          <a:bodyPr/>
          <a:lstStyle/>
          <a:p>
            <a:r>
              <a:rPr lang="en-US" dirty="0" smtClean="0"/>
              <a:t>What can you do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254" y="1304849"/>
            <a:ext cx="8915400" cy="3777622"/>
          </a:xfrm>
        </p:spPr>
        <p:txBody>
          <a:bodyPr/>
          <a:lstStyle/>
          <a:p>
            <a:r>
              <a:rPr lang="en-US" dirty="0" smtClean="0"/>
              <a:t>EDUCATE others about what you learned here today about bats</a:t>
            </a:r>
          </a:p>
          <a:p>
            <a:r>
              <a:rPr lang="en-US" dirty="0" smtClean="0"/>
              <a:t>Build a bat house behind your house, in a park, or along a greenway (parks and greenways you will need to acquire permission)</a:t>
            </a:r>
          </a:p>
          <a:p>
            <a:r>
              <a:rPr lang="en-US" dirty="0" smtClean="0"/>
              <a:t>Volunteer with biologists and researchers in the cause</a:t>
            </a:r>
          </a:p>
          <a:p>
            <a:r>
              <a:rPr lang="en-US" dirty="0" smtClean="0"/>
              <a:t>Be mindful when caving and decontaminate any gear used </a:t>
            </a:r>
          </a:p>
          <a:p>
            <a:pPr lvl="1"/>
            <a:r>
              <a:rPr lang="en-US" dirty="0" smtClean="0">
                <a:hlinkClick r:id="rId2"/>
              </a:rPr>
              <a:t>https://www.whitenosesyndrome.org/sites/default/files/resource/national_wns_revise_final_6.25.12.pdf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 descr="http://www.wvgazette.com/apps/pbcsi.dll/storyimage/CH/20120628/GZ07/306289926/AR/0/AR-30628992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21" y="4206429"/>
            <a:ext cx="3582608" cy="240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4462" y="6611779"/>
            <a:ext cx="1806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www.batconservation.org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95" y="3494208"/>
            <a:ext cx="2365867" cy="3363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4402" y="6391316"/>
            <a:ext cx="1518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www.wvgazette.com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2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3380" y="36653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For more </a:t>
            </a:r>
            <a:r>
              <a:rPr lang="en-US" dirty="0" smtClean="0"/>
              <a:t>information, </a:t>
            </a:r>
            <a:r>
              <a:rPr lang="en-US" dirty="0"/>
              <a:t>go to: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  <a:hlinkClick r:id="rId2"/>
              </a:rPr>
              <a:t>www.georgiawildlife.com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hlinkClick r:id="rId3"/>
              </a:rPr>
              <a:t>http://www.gabats.org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Or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 classroom activities about bats to engage students: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4"/>
              </a:rPr>
              <a:t>www.Pinetrest.com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www.batcon.org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64" y="1006977"/>
            <a:ext cx="3392803" cy="2685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6886" r="17757" b="13709"/>
          <a:stretch/>
        </p:blipFill>
        <p:spPr>
          <a:xfrm>
            <a:off x="8286342" y="4456090"/>
            <a:ext cx="2085174" cy="2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98" y="260774"/>
            <a:ext cx="10515600" cy="1325563"/>
          </a:xfrm>
        </p:spPr>
        <p:txBody>
          <a:bodyPr/>
          <a:lstStyle/>
          <a:p>
            <a:r>
              <a:rPr lang="en-US" dirty="0" smtClean="0"/>
              <a:t>Species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6228"/>
            <a:ext cx="10515600" cy="4351338"/>
          </a:xfrm>
        </p:spPr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Chiroptera</a:t>
            </a:r>
            <a:r>
              <a:rPr lang="en-US" dirty="0" smtClean="0"/>
              <a:t> (which is Greek for ‘hand wing’)</a:t>
            </a:r>
          </a:p>
          <a:p>
            <a:r>
              <a:rPr lang="en-US" dirty="0" smtClean="0"/>
              <a:t>Second largest order of mammals (rodents are first)~ 20% of all classified mammal species worldwide</a:t>
            </a:r>
          </a:p>
          <a:p>
            <a:r>
              <a:rPr lang="en-US" dirty="0" smtClean="0"/>
              <a:t>1,240 different species worldwide</a:t>
            </a:r>
          </a:p>
          <a:p>
            <a:r>
              <a:rPr lang="en-US" dirty="0" smtClean="0"/>
              <a:t>Two suborders:  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Megabats</a:t>
            </a:r>
            <a:r>
              <a:rPr lang="en-US" dirty="0" smtClean="0"/>
              <a:t>                                			and                           </a:t>
            </a:r>
            <a:r>
              <a:rPr lang="en-US" dirty="0" err="1" smtClean="0"/>
              <a:t>Microbats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6320" r="10817" b="5069"/>
          <a:stretch/>
        </p:blipFill>
        <p:spPr>
          <a:xfrm>
            <a:off x="245893" y="4186222"/>
            <a:ext cx="3063977" cy="2310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3705" r="2763" b="3681"/>
          <a:stretch/>
        </p:blipFill>
        <p:spPr>
          <a:xfrm>
            <a:off x="3334746" y="3827604"/>
            <a:ext cx="2912166" cy="1915644"/>
          </a:xfrm>
          <a:prstGeom prst="rect">
            <a:avLst/>
          </a:prstGeom>
        </p:spPr>
      </p:pic>
      <p:sp>
        <p:nvSpPr>
          <p:cNvPr id="6" name="AutoShape 2" descr="Image result for insect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17373" r="10152" b="8698"/>
          <a:stretch/>
        </p:blipFill>
        <p:spPr>
          <a:xfrm>
            <a:off x="6292363" y="5286115"/>
            <a:ext cx="2292440" cy="1422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7795" b="9991"/>
          <a:stretch/>
        </p:blipFill>
        <p:spPr>
          <a:xfrm>
            <a:off x="8228187" y="3674116"/>
            <a:ext cx="1790164" cy="30349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r="14995" b="9422"/>
          <a:stretch/>
        </p:blipFill>
        <p:spPr>
          <a:xfrm>
            <a:off x="9878096" y="3827604"/>
            <a:ext cx="1976227" cy="2881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9335" y="6450003"/>
            <a:ext cx="19832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www.hdwallpaperscool.com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846499" y="5672631"/>
            <a:ext cx="1888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www.globalvillagefruit.com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87163" y="6496360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news.mongabay.com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2497" y="6624658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www.vnews.com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64204" y="6619470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smithsonianscience.org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18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17725"/>
            <a:ext cx="10515600" cy="1325563"/>
          </a:xfrm>
        </p:spPr>
        <p:txBody>
          <a:bodyPr/>
          <a:lstStyle/>
          <a:p>
            <a:r>
              <a:rPr lang="en-US" dirty="0" err="1" smtClean="0"/>
              <a:t>Megabats</a:t>
            </a: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632" y="3525636"/>
            <a:ext cx="10515600" cy="4351338"/>
          </a:xfrm>
        </p:spPr>
        <p:txBody>
          <a:bodyPr/>
          <a:lstStyle/>
          <a:p>
            <a:r>
              <a:rPr lang="en-US" dirty="0" smtClean="0"/>
              <a:t>Smallest species is 2.4 inches long and 25 grams</a:t>
            </a:r>
          </a:p>
          <a:p>
            <a:r>
              <a:rPr lang="en-US" dirty="0" smtClean="0"/>
              <a:t>Largest is 5.6 feet in wingspan and weighs 3.5 pounds</a:t>
            </a:r>
          </a:p>
          <a:p>
            <a:r>
              <a:rPr lang="en-US" dirty="0" smtClean="0"/>
              <a:t>They use their ears, nose, and eyes for getting around and finding their food</a:t>
            </a:r>
          </a:p>
          <a:p>
            <a:r>
              <a:rPr lang="en-US" dirty="0"/>
              <a:t>M</a:t>
            </a:r>
            <a:r>
              <a:rPr lang="en-US" dirty="0" smtClean="0"/>
              <a:t>ost roost in trees and shrubs though some roost in caves</a:t>
            </a:r>
          </a:p>
          <a:p>
            <a:r>
              <a:rPr lang="en-US" dirty="0" smtClean="0"/>
              <a:t>Smaller bats can hover while eating fruit, but the larger bats must land.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66" y="316125"/>
            <a:ext cx="6051486" cy="2922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16732" y="3161766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www.dkfindout.com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45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Megabats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341121"/>
            <a:ext cx="4396339" cy="4915218"/>
          </a:xfrm>
        </p:spPr>
        <p:txBody>
          <a:bodyPr/>
          <a:lstStyle/>
          <a:p>
            <a:r>
              <a:rPr lang="en-US" sz="2400" dirty="0" smtClean="0"/>
              <a:t>Pollinators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ectar-eating bat species pollinate much of the produce you see at your local supermarket.  Such as: bananas, peaches, mango, durian, guava, and agave (tequila), among others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341122"/>
            <a:ext cx="5756189" cy="49152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Seed Distributors</a:t>
            </a:r>
          </a:p>
          <a:p>
            <a:r>
              <a:rPr lang="en-US" sz="2000" dirty="0" smtClean="0"/>
              <a:t>Fruit-eating bats disperse seeds critical to restoring cleared or damaged rainforests</a:t>
            </a:r>
          </a:p>
          <a:p>
            <a:pPr lvl="1"/>
            <a:r>
              <a:rPr lang="en-US" sz="1800" dirty="0" smtClean="0"/>
              <a:t>Sometimes </a:t>
            </a:r>
            <a:r>
              <a:rPr lang="en-US" sz="1800" dirty="0" err="1" smtClean="0"/>
              <a:t>called“Farmers</a:t>
            </a:r>
            <a:r>
              <a:rPr lang="en-US" sz="1800" dirty="0" smtClean="0"/>
              <a:t> of the tropics”</a:t>
            </a:r>
          </a:p>
          <a:p>
            <a:r>
              <a:rPr lang="en-US" sz="2000" dirty="0" smtClean="0"/>
              <a:t>Avocados, dates, figs and cashews,             among others are plants that benefit from bats seed dispersal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19" y="4167480"/>
            <a:ext cx="2327197" cy="2543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22" y="4020537"/>
            <a:ext cx="3458252" cy="26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Megabat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86" y="1639172"/>
            <a:ext cx="6226451" cy="4634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3011" y="6220785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www.nhc.ed.ac.uk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07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3886" y="1078915"/>
            <a:ext cx="10515600" cy="1325563"/>
          </a:xfrm>
        </p:spPr>
        <p:txBody>
          <a:bodyPr/>
          <a:lstStyle/>
          <a:p>
            <a:pPr algn="r"/>
            <a:r>
              <a:rPr lang="en-US" dirty="0" err="1" smtClean="0"/>
              <a:t>Microbats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561" y="2792710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Smallest species is 1.14 inches long and weighs 2 grams</a:t>
            </a:r>
          </a:p>
          <a:p>
            <a:r>
              <a:rPr lang="en-US" sz="2000" dirty="0" smtClean="0"/>
              <a:t>Largest is 39 inches in wingspan and weighs 190 grams</a:t>
            </a:r>
          </a:p>
          <a:p>
            <a:r>
              <a:rPr lang="en-US" sz="2000" dirty="0" smtClean="0"/>
              <a:t>Use echolocation to find their food, which uses minimal energy in correlation to their body size</a:t>
            </a:r>
          </a:p>
          <a:p>
            <a:r>
              <a:rPr lang="en-US" sz="2000" dirty="0" smtClean="0"/>
              <a:t>Have good sight– helps in flight at night </a:t>
            </a:r>
          </a:p>
          <a:p>
            <a:r>
              <a:rPr lang="en-US" sz="2000" dirty="0" smtClean="0"/>
              <a:t>Roost in caves, trees as well as man-made structures</a:t>
            </a:r>
          </a:p>
          <a:p>
            <a:r>
              <a:rPr lang="en-US" sz="2000" dirty="0" smtClean="0"/>
              <a:t>Most feed on insects; however, some hunt other small invertebrates, birds, lizards, frogs, other bats, fish, and some feed on  blood from </a:t>
            </a:r>
            <a:r>
              <a:rPr lang="en-US" sz="2000" smtClean="0"/>
              <a:t>other animals</a:t>
            </a:r>
            <a:endParaRPr lang="en-US" sz="2000" dirty="0" smtClean="0"/>
          </a:p>
          <a:p>
            <a:r>
              <a:rPr lang="en-US" sz="2000" dirty="0" smtClean="0"/>
              <a:t>Most glean insects while in the 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6" t="26479" r="33286" b="36338"/>
          <a:stretch/>
        </p:blipFill>
        <p:spPr>
          <a:xfrm>
            <a:off x="2266683" y="154545"/>
            <a:ext cx="3309870" cy="2550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7617" y="2404478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Vicky Beckham Smith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995" y="76871"/>
            <a:ext cx="10515600" cy="1325563"/>
          </a:xfrm>
        </p:spPr>
        <p:txBody>
          <a:bodyPr/>
          <a:lstStyle/>
          <a:p>
            <a:r>
              <a:rPr lang="en-US" dirty="0" err="1" smtClean="0"/>
              <a:t>Microbats</a:t>
            </a:r>
            <a:r>
              <a:rPr lang="en-US" dirty="0" smtClean="0"/>
              <a:t> and Echolocation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6058"/>
            <a:ext cx="10515600" cy="4351338"/>
          </a:xfrm>
        </p:spPr>
        <p:txBody>
          <a:bodyPr/>
          <a:lstStyle/>
          <a:p>
            <a:r>
              <a:rPr lang="en-US" dirty="0" err="1"/>
              <a:t>Microbats</a:t>
            </a:r>
            <a:r>
              <a:rPr lang="en-US" dirty="0"/>
              <a:t> generate ultrasound via the larynx and emit the sound through the nose or the open mouth. </a:t>
            </a:r>
            <a:r>
              <a:rPr lang="en-US" dirty="0" err="1"/>
              <a:t>Microbat</a:t>
            </a:r>
            <a:r>
              <a:rPr lang="en-US" dirty="0"/>
              <a:t> calls range in frequency from 14,000 to over 100,000 </a:t>
            </a:r>
            <a:r>
              <a:rPr lang="en-US" dirty="0" smtClean="0"/>
              <a:t>hertz, Hz </a:t>
            </a:r>
            <a:r>
              <a:rPr lang="en-US" dirty="0"/>
              <a:t>(typical human hearing range is considered to be from 20 to 20,000 Hz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sound produces an echo which then transmits back to the bat so that they know how far away they are from prey or an object.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45" y="2900555"/>
            <a:ext cx="4612581" cy="3521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8" y="2937076"/>
            <a:ext cx="6382556" cy="3469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15672" y="6149379"/>
            <a:ext cx="15840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www.antipest.com.my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0777" y="6395600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physics.tutorvista.com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301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Microbat</a:t>
            </a:r>
            <a:r>
              <a:rPr lang="en-US" dirty="0" smtClean="0"/>
              <a:t> Distribution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896" y="1599708"/>
            <a:ext cx="12210898" cy="698634"/>
          </a:xfrm>
        </p:spPr>
        <p:txBody>
          <a:bodyPr>
            <a:noAutofit/>
          </a:bodyPr>
          <a:lstStyle/>
          <a:p>
            <a:r>
              <a:rPr lang="en-US" dirty="0" smtClean="0"/>
              <a:t>16 species found here in GA</a:t>
            </a:r>
          </a:p>
          <a:p>
            <a:r>
              <a:rPr lang="en-US" dirty="0"/>
              <a:t>All over the world </a:t>
            </a:r>
            <a:r>
              <a:rPr lang="en-US" dirty="0" smtClean="0"/>
              <a:t>except </a:t>
            </a:r>
            <a:r>
              <a:rPr lang="en-US" dirty="0"/>
              <a:t>	in the Arctic and Antarctic </a:t>
            </a:r>
            <a:br>
              <a:rPr lang="en-US" dirty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691685"/>
            <a:ext cx="8065543" cy="3129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3113" y="5574895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www.nhc.ed.ac.uk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6475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</a:t>
            </a:r>
            <a:r>
              <a:rPr lang="en-US" dirty="0" err="1" smtClean="0"/>
              <a:t>Microbats</a:t>
            </a:r>
            <a:r>
              <a:rPr lang="en-US" dirty="0" smtClean="0"/>
              <a:t> Important in Georgia?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can consume 300-500 mosquitoes and mosquito sized insects in one hour! </a:t>
            </a:r>
          </a:p>
          <a:p>
            <a:r>
              <a:rPr lang="en-US" dirty="0" smtClean="0"/>
              <a:t>Help maintain </a:t>
            </a:r>
            <a:r>
              <a:rPr lang="en-US" dirty="0"/>
              <a:t>a fragile insect predator-prey </a:t>
            </a:r>
            <a:r>
              <a:rPr lang="en-US" dirty="0" smtClean="0"/>
              <a:t>balance for our ecosystem</a:t>
            </a:r>
          </a:p>
          <a:p>
            <a:r>
              <a:rPr lang="en-US" dirty="0" smtClean="0"/>
              <a:t>Save farmers billions of dollars in pesticide use and crop protection</a:t>
            </a:r>
          </a:p>
          <a:p>
            <a:r>
              <a:rPr lang="en-US" dirty="0" smtClean="0"/>
              <a:t>Help maintain healthy crops for </a:t>
            </a:r>
            <a:r>
              <a:rPr lang="en-US" dirty="0"/>
              <a:t>farmers and foresters.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alternative to bats is greater pesticide use, which brings </a:t>
            </a:r>
            <a:r>
              <a:rPr lang="en-US" dirty="0" smtClean="0"/>
              <a:t>another </a:t>
            </a:r>
            <a:r>
              <a:rPr lang="en-US" dirty="0"/>
              <a:t>set of ecological concerns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18" y="139287"/>
            <a:ext cx="9191971" cy="6567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2439" y="6333488"/>
            <a:ext cx="2364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soundandsensibility.wordpress.com</a:t>
            </a:r>
          </a:p>
        </p:txBody>
      </p:sp>
    </p:spTree>
    <p:extLst>
      <p:ext uri="{BB962C8B-B14F-4D97-AF65-F5344CB8AC3E}">
        <p14:creationId xmlns:p14="http://schemas.microsoft.com/office/powerpoint/2010/main" val="18283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572</TotalTime>
  <Words>495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Bats of Georgia &amp; Around the World</vt:lpstr>
      <vt:lpstr>Species </vt:lpstr>
      <vt:lpstr>Megabats  </vt:lpstr>
      <vt:lpstr>Benefits of Megabats</vt:lpstr>
      <vt:lpstr>Megabat Distribution</vt:lpstr>
      <vt:lpstr>Microbats </vt:lpstr>
      <vt:lpstr>Microbats and Echolocation</vt:lpstr>
      <vt:lpstr>Microbat Distribution </vt:lpstr>
      <vt:lpstr>Why are Microbats Important in Georgia?</vt:lpstr>
      <vt:lpstr>Losing our Bats Worldwide</vt:lpstr>
      <vt:lpstr>What can you do to help?</vt:lpstr>
      <vt:lpstr>For more information, go to:  www.georgiawildlife.com http://www.gabats.org  Or   For classroom activities about bats to engage students:   www.Pinetrest.com  www.batcon.org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Bats of Georgia &amp; Around the World</dc:title>
  <dc:creator>Kim Romano</dc:creator>
  <cp:lastModifiedBy>Vicky Smith</cp:lastModifiedBy>
  <cp:revision>56</cp:revision>
  <dcterms:created xsi:type="dcterms:W3CDTF">2015-04-01T16:46:50Z</dcterms:created>
  <dcterms:modified xsi:type="dcterms:W3CDTF">2016-04-08T18:27:32Z</dcterms:modified>
</cp:coreProperties>
</file>