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66" r:id="rId4"/>
    <p:sldId id="258" r:id="rId5"/>
    <p:sldId id="261" r:id="rId6"/>
    <p:sldId id="259" r:id="rId7"/>
    <p:sldId id="260"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ttie Brown" initials="DB" lastIdx="3" clrIdx="0">
    <p:extLst>
      <p:ext uri="{19B8F6BF-5375-455C-9EA6-DF929625EA0E}">
        <p15:presenceInfo xmlns:p15="http://schemas.microsoft.com/office/powerpoint/2012/main" userId="S-1-5-21-2448068518-57406581-3895514244-5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4172E13-F706-43C6-95F7-66FF27F5C9A9}" type="datetimeFigureOut">
              <a:rPr lang="en-US" smtClean="0"/>
              <a:t>4/8/2016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94782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2E13-F706-43C6-95F7-66FF27F5C9A9}"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417543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4172E13-F706-43C6-95F7-66FF27F5C9A9}" type="datetimeFigureOut">
              <a:rPr lang="en-US" smtClean="0"/>
              <a:t>4/8/2016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98245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4172E13-F706-43C6-95F7-66FF27F5C9A9}" type="datetimeFigureOut">
              <a:rPr lang="en-US" smtClean="0"/>
              <a:t>4/8/2016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C1E5A63-D1BC-4785-89D6-337B750A4D5A}"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0413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4172E13-F706-43C6-95F7-66FF27F5C9A9}" type="datetimeFigureOut">
              <a:rPr lang="en-US" smtClean="0"/>
              <a:t>4/8/2016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325847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172E13-F706-43C6-95F7-66FF27F5C9A9}" type="datetimeFigureOut">
              <a:rPr lang="en-US" smtClean="0"/>
              <a:t>4/8/2016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35439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172E13-F706-43C6-95F7-66FF27F5C9A9}" type="datetimeFigureOut">
              <a:rPr lang="en-US" smtClean="0"/>
              <a:t>4/8/2016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2888201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72E13-F706-43C6-95F7-66FF27F5C9A9}"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219155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4172E13-F706-43C6-95F7-66FF27F5C9A9}" type="datetimeFigureOut">
              <a:rPr lang="en-US" smtClean="0"/>
              <a:t>4/8/2016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419591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72E13-F706-43C6-95F7-66FF27F5C9A9}"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379691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4172E13-F706-43C6-95F7-66FF27F5C9A9}" type="datetimeFigureOut">
              <a:rPr lang="en-US" smtClean="0"/>
              <a:t>4/8/2016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250378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172E13-F706-43C6-95F7-66FF27F5C9A9}"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387146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172E13-F706-43C6-95F7-66FF27F5C9A9}" type="datetimeFigureOut">
              <a:rPr lang="en-US" smtClean="0"/>
              <a:t>4/8/2016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76924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172E13-F706-43C6-95F7-66FF27F5C9A9}" type="datetimeFigureOut">
              <a:rPr lang="en-US" smtClean="0"/>
              <a:t>4/8/2016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399192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2E13-F706-43C6-95F7-66FF27F5C9A9}" type="datetimeFigureOut">
              <a:rPr lang="en-US" smtClean="0"/>
              <a:t>4/8/2016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303819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2E13-F706-43C6-95F7-66FF27F5C9A9}"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376681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2E13-F706-43C6-95F7-66FF27F5C9A9}"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5A63-D1BC-4785-89D6-337B750A4D5A}" type="slidenum">
              <a:rPr lang="en-US" smtClean="0"/>
              <a:t>‹#›</a:t>
            </a:fld>
            <a:endParaRPr lang="en-US"/>
          </a:p>
        </p:txBody>
      </p:sp>
    </p:spTree>
    <p:extLst>
      <p:ext uri="{BB962C8B-B14F-4D97-AF65-F5344CB8AC3E}">
        <p14:creationId xmlns:p14="http://schemas.microsoft.com/office/powerpoint/2010/main" val="190759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4172E13-F706-43C6-95F7-66FF27F5C9A9}" type="datetimeFigureOut">
              <a:rPr lang="en-US" smtClean="0"/>
              <a:t>4/8/2016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1E5A63-D1BC-4785-89D6-337B750A4D5A}" type="slidenum">
              <a:rPr lang="en-US" smtClean="0"/>
              <a:t>‹#›</a:t>
            </a:fld>
            <a:endParaRPr lang="en-US"/>
          </a:p>
        </p:txBody>
      </p:sp>
    </p:spTree>
    <p:extLst>
      <p:ext uri="{BB962C8B-B14F-4D97-AF65-F5344CB8AC3E}">
        <p14:creationId xmlns:p14="http://schemas.microsoft.com/office/powerpoint/2010/main" val="4211017572"/>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abats.org/" TargetMode="External"/><Relationship Id="rId7" Type="http://schemas.openxmlformats.org/officeDocument/2006/relationships/image" Target="../media/image27.jpeg"/><Relationship Id="rId2" Type="http://schemas.openxmlformats.org/officeDocument/2006/relationships/hyperlink" Target="http://www.georgiawildlife.com/" TargetMode="Externa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hyperlink" Target="http://www.batcon.org/" TargetMode="External"/><Relationship Id="rId4" Type="http://schemas.openxmlformats.org/officeDocument/2006/relationships/hyperlink" Target="http://www.pinetres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bAvoz_ofoe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5088" y="2664020"/>
            <a:ext cx="9448800" cy="1825096"/>
          </a:xfrm>
        </p:spPr>
        <p:txBody>
          <a:bodyPr>
            <a:normAutofit fontScale="90000"/>
          </a:bodyPr>
          <a:lstStyle/>
          <a:p>
            <a:pPr algn="ctr"/>
            <a:r>
              <a:rPr lang="en-US" dirty="0" smtClean="0"/>
              <a:t>BaTs OF </a:t>
            </a:r>
            <a:br>
              <a:rPr lang="en-US" dirty="0" smtClean="0"/>
            </a:br>
            <a:r>
              <a:rPr lang="en-US" dirty="0" smtClean="0"/>
              <a:t>Georgia </a:t>
            </a:r>
            <a:br>
              <a:rPr lang="en-US" dirty="0" smtClean="0"/>
            </a:br>
            <a:r>
              <a:rPr lang="en-US" dirty="0" smtClean="0"/>
              <a:t>&amp; AROUND </a:t>
            </a:r>
            <a:br>
              <a:rPr lang="en-US" dirty="0" smtClean="0"/>
            </a:br>
            <a:r>
              <a:rPr lang="en-US" dirty="0" smtClean="0"/>
              <a:t>the world</a:t>
            </a:r>
            <a:endParaRPr lang="en-US" dirty="0"/>
          </a:p>
        </p:txBody>
      </p:sp>
      <p:sp>
        <p:nvSpPr>
          <p:cNvPr id="3" name="Subtitle 2"/>
          <p:cNvSpPr>
            <a:spLocks noGrp="1"/>
          </p:cNvSpPr>
          <p:nvPr>
            <p:ph type="subTitle" idx="1"/>
          </p:nvPr>
        </p:nvSpPr>
        <p:spPr>
          <a:xfrm>
            <a:off x="-942863" y="5829608"/>
            <a:ext cx="9448800" cy="685800"/>
          </a:xfrm>
        </p:spPr>
        <p:txBody>
          <a:bodyPr>
            <a:normAutofit/>
          </a:bodyPr>
          <a:lstStyle/>
          <a:p>
            <a:pPr algn="ctr"/>
            <a:r>
              <a:rPr lang="en-US" sz="3200" dirty="0" smtClean="0"/>
              <a:t>By: Georgia Bat Working Group</a:t>
            </a:r>
            <a:endParaRPr lang="en-US"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095" y="588906"/>
            <a:ext cx="3962035" cy="31655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5941" y="3316841"/>
            <a:ext cx="3140892" cy="3329189"/>
          </a:xfrm>
          <a:prstGeom prst="rect">
            <a:avLst/>
          </a:prstGeom>
        </p:spPr>
      </p:pic>
      <p:sp>
        <p:nvSpPr>
          <p:cNvPr id="8" name="TextBox 7"/>
          <p:cNvSpPr txBox="1"/>
          <p:nvPr/>
        </p:nvSpPr>
        <p:spPr>
          <a:xfrm>
            <a:off x="5937161" y="3576568"/>
            <a:ext cx="1510350" cy="246221"/>
          </a:xfrm>
          <a:prstGeom prst="rect">
            <a:avLst/>
          </a:prstGeom>
          <a:noFill/>
        </p:spPr>
        <p:txBody>
          <a:bodyPr wrap="none" rtlCol="0">
            <a:spAutoFit/>
          </a:bodyPr>
          <a:lstStyle/>
          <a:p>
            <a:r>
              <a:rPr lang="en-US" sz="1000" dirty="0" smtClean="0"/>
              <a:t>Vicky Beckham Smith</a:t>
            </a:r>
            <a:endParaRPr lang="en-US" sz="1000" dirty="0"/>
          </a:p>
        </p:txBody>
      </p:sp>
      <p:sp>
        <p:nvSpPr>
          <p:cNvPr id="9" name="Rectangle 8"/>
          <p:cNvSpPr/>
          <p:nvPr/>
        </p:nvSpPr>
        <p:spPr>
          <a:xfrm>
            <a:off x="8765941" y="6399809"/>
            <a:ext cx="1510350" cy="246221"/>
          </a:xfrm>
          <a:prstGeom prst="rect">
            <a:avLst/>
          </a:prstGeom>
        </p:spPr>
        <p:txBody>
          <a:bodyPr wrap="none">
            <a:spAutoFit/>
          </a:bodyPr>
          <a:lstStyle/>
          <a:p>
            <a:r>
              <a:rPr lang="en-US" sz="1000" dirty="0"/>
              <a:t>Vicky Beckham Smith</a:t>
            </a:r>
          </a:p>
        </p:txBody>
      </p:sp>
    </p:spTree>
    <p:extLst>
      <p:ext uri="{BB962C8B-B14F-4D97-AF65-F5344CB8AC3E}">
        <p14:creationId xmlns:p14="http://schemas.microsoft.com/office/powerpoint/2010/main" val="691572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126" y="299485"/>
            <a:ext cx="8610600" cy="1293028"/>
          </a:xfrm>
        </p:spPr>
        <p:txBody>
          <a:bodyPr/>
          <a:lstStyle/>
          <a:p>
            <a:r>
              <a:rPr lang="en-US" dirty="0" smtClean="0"/>
              <a:t>What can you do to help?</a:t>
            </a:r>
            <a:endParaRPr lang="en-US" dirty="0"/>
          </a:p>
        </p:txBody>
      </p:sp>
      <p:sp>
        <p:nvSpPr>
          <p:cNvPr id="3" name="Content Placeholder 2"/>
          <p:cNvSpPr>
            <a:spLocks noGrp="1"/>
          </p:cNvSpPr>
          <p:nvPr>
            <p:ph idx="1"/>
          </p:nvPr>
        </p:nvSpPr>
        <p:spPr>
          <a:xfrm>
            <a:off x="755326" y="1364659"/>
            <a:ext cx="10820400" cy="4024125"/>
          </a:xfrm>
        </p:spPr>
        <p:txBody>
          <a:bodyPr/>
          <a:lstStyle/>
          <a:p>
            <a:r>
              <a:rPr lang="en-US" dirty="0" smtClean="0"/>
              <a:t>Tell your friends and family how cool bats are and what they do for our environment. </a:t>
            </a:r>
          </a:p>
          <a:p>
            <a:r>
              <a:rPr lang="en-US" dirty="0" smtClean="0"/>
              <a:t>Get permission </a:t>
            </a:r>
            <a:r>
              <a:rPr lang="en-US" dirty="0"/>
              <a:t>from a </a:t>
            </a:r>
            <a:r>
              <a:rPr lang="en-US" dirty="0" smtClean="0"/>
              <a:t>state park </a:t>
            </a:r>
            <a:r>
              <a:rPr lang="en-US" dirty="0"/>
              <a:t>or </a:t>
            </a:r>
            <a:r>
              <a:rPr lang="en-US" dirty="0" smtClean="0"/>
              <a:t>a local greenway to have your  school or boy scout or girl scout group build a bat house for them</a:t>
            </a:r>
            <a:endParaRPr lang="en-US"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751" r="3568" b="7981"/>
          <a:stretch/>
        </p:blipFill>
        <p:spPr>
          <a:xfrm>
            <a:off x="459736" y="2799355"/>
            <a:ext cx="5414883" cy="3843671"/>
          </a:xfrm>
          <a:prstGeom prst="rect">
            <a:avLst/>
          </a:prstGeom>
        </p:spPr>
      </p:pic>
      <p:sp>
        <p:nvSpPr>
          <p:cNvPr id="7" name="TextBox 6"/>
          <p:cNvSpPr txBox="1"/>
          <p:nvPr/>
        </p:nvSpPr>
        <p:spPr>
          <a:xfrm>
            <a:off x="3885503" y="2722082"/>
            <a:ext cx="2074607" cy="246221"/>
          </a:xfrm>
          <a:prstGeom prst="rect">
            <a:avLst/>
          </a:prstGeom>
          <a:noFill/>
        </p:spPr>
        <p:txBody>
          <a:bodyPr wrap="none" rtlCol="0">
            <a:spAutoFit/>
          </a:bodyPr>
          <a:lstStyle/>
          <a:p>
            <a:r>
              <a:rPr lang="en-US" sz="1000" dirty="0" smtClean="0"/>
              <a:t>covepalisades.wordpress.com</a:t>
            </a:r>
            <a:endParaRPr lang="en-US" sz="10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024" t="20094"/>
          <a:stretch/>
        </p:blipFill>
        <p:spPr>
          <a:xfrm>
            <a:off x="6151901" y="2921031"/>
            <a:ext cx="5705790" cy="3600317"/>
          </a:xfrm>
          <a:prstGeom prst="rect">
            <a:avLst/>
          </a:prstGeom>
        </p:spPr>
      </p:pic>
      <p:sp>
        <p:nvSpPr>
          <p:cNvPr id="9" name="TextBox 8"/>
          <p:cNvSpPr txBox="1"/>
          <p:nvPr/>
        </p:nvSpPr>
        <p:spPr>
          <a:xfrm>
            <a:off x="10618469" y="6305089"/>
            <a:ext cx="1290738" cy="246221"/>
          </a:xfrm>
          <a:prstGeom prst="rect">
            <a:avLst/>
          </a:prstGeom>
          <a:noFill/>
        </p:spPr>
        <p:txBody>
          <a:bodyPr wrap="none" rtlCol="0">
            <a:spAutoFit/>
          </a:bodyPr>
          <a:lstStyle/>
          <a:p>
            <a:r>
              <a:rPr lang="en-US" sz="1000" dirty="0" smtClean="0"/>
              <a:t>www.seabcru.org</a:t>
            </a:r>
            <a:endParaRPr lang="en-US" sz="1000" dirty="0"/>
          </a:p>
        </p:txBody>
      </p:sp>
    </p:spTree>
    <p:extLst>
      <p:ext uri="{BB962C8B-B14F-4D97-AF65-F5344CB8AC3E}">
        <p14:creationId xmlns:p14="http://schemas.microsoft.com/office/powerpoint/2010/main" val="1401225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53" y="3172723"/>
            <a:ext cx="8610600" cy="1293028"/>
          </a:xfrm>
        </p:spPr>
        <p:txBody>
          <a:bodyPr>
            <a:normAutofit fontScale="90000"/>
          </a:bodyPr>
          <a:lstStyle/>
          <a:p>
            <a:r>
              <a:rPr lang="en-US" sz="3600" dirty="0"/>
              <a:t>For more </a:t>
            </a:r>
            <a:r>
              <a:rPr lang="en-US" sz="3600" dirty="0" smtClean="0"/>
              <a:t>Information, </a:t>
            </a:r>
            <a:r>
              <a:rPr lang="en-US" sz="3600" dirty="0"/>
              <a:t>go to:</a:t>
            </a:r>
            <a:br>
              <a:rPr lang="en-US" sz="3600" dirty="0"/>
            </a:br>
            <a:r>
              <a:rPr lang="en-US" sz="3600" dirty="0"/>
              <a:t/>
            </a:r>
            <a:br>
              <a:rPr lang="en-US" sz="3600" dirty="0"/>
            </a:br>
            <a:r>
              <a:rPr lang="en-US" sz="3600" dirty="0">
                <a:hlinkClick r:id="rId2"/>
              </a:rPr>
              <a:t>www.georgiawildlife.com</a:t>
            </a:r>
            <a:r>
              <a:rPr lang="en-US" sz="3600" dirty="0"/>
              <a:t/>
            </a:r>
            <a:br>
              <a:rPr lang="en-US" sz="3600" dirty="0"/>
            </a:br>
            <a:r>
              <a:rPr lang="en-US" sz="3600" dirty="0" smtClean="0">
                <a:hlinkClick r:id="rId3"/>
              </a:rPr>
              <a:t>www.gabats.org</a:t>
            </a:r>
            <a:r>
              <a:rPr lang="en-US" sz="3600" dirty="0"/>
              <a:t/>
            </a:r>
            <a:br>
              <a:rPr lang="en-US" sz="3600" dirty="0"/>
            </a:br>
            <a:r>
              <a:rPr lang="en-US" sz="3600" dirty="0"/>
              <a:t/>
            </a:r>
            <a:br>
              <a:rPr lang="en-US" sz="3600" dirty="0"/>
            </a:br>
            <a:r>
              <a:rPr lang="en-US" sz="3600" dirty="0"/>
              <a:t>Or </a:t>
            </a:r>
            <a:br>
              <a:rPr lang="en-US" sz="3600" dirty="0"/>
            </a:br>
            <a:r>
              <a:rPr lang="en-US" sz="3600" dirty="0"/>
              <a:t/>
            </a:r>
            <a:br>
              <a:rPr lang="en-US" sz="3600" dirty="0"/>
            </a:br>
            <a:r>
              <a:rPr lang="en-US" sz="3600" dirty="0"/>
              <a:t>For classroom activities about bats to engage students: </a:t>
            </a:r>
            <a:br>
              <a:rPr lang="en-US" sz="3600" dirty="0"/>
            </a:br>
            <a:r>
              <a:rPr lang="en-US" sz="3600" dirty="0"/>
              <a:t/>
            </a:r>
            <a:br>
              <a:rPr lang="en-US" sz="3600" dirty="0"/>
            </a:br>
            <a:r>
              <a:rPr lang="en-US" sz="3600" dirty="0">
                <a:hlinkClick r:id="rId4"/>
              </a:rPr>
              <a:t>www.Pinetrest.com</a:t>
            </a:r>
            <a:r>
              <a:rPr lang="en-US" sz="3600" dirty="0"/>
              <a:t> </a:t>
            </a:r>
            <a:br>
              <a:rPr lang="en-US" sz="3600" dirty="0"/>
            </a:br>
            <a:r>
              <a:rPr lang="en-US" sz="3600" dirty="0">
                <a:hlinkClick r:id="rId5"/>
              </a:rPr>
              <a:t>www.batcon.org</a:t>
            </a:r>
            <a:r>
              <a:rPr lang="en-US" sz="3600" dirty="0" smtClean="0"/>
              <a:t/>
            </a:r>
            <a:br>
              <a:rPr lang="en-US" sz="3600" dirty="0" smtClean="0"/>
            </a:br>
            <a:r>
              <a:rPr lang="en-US" dirty="0" smtClean="0"/>
              <a:t/>
            </a:r>
            <a:br>
              <a:rPr lang="en-US" dirty="0" smtClean="0"/>
            </a:b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0839" y="4465751"/>
            <a:ext cx="2841883" cy="2044703"/>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561" y="801502"/>
            <a:ext cx="3311961" cy="2621261"/>
          </a:xfrm>
          <a:prstGeom prst="rect">
            <a:avLst/>
          </a:prstGeom>
        </p:spPr>
      </p:pic>
      <p:sp>
        <p:nvSpPr>
          <p:cNvPr id="5" name="TextBox 4"/>
          <p:cNvSpPr txBox="1"/>
          <p:nvPr/>
        </p:nvSpPr>
        <p:spPr>
          <a:xfrm>
            <a:off x="365561" y="3172723"/>
            <a:ext cx="1510350" cy="246221"/>
          </a:xfrm>
          <a:prstGeom prst="rect">
            <a:avLst/>
          </a:prstGeom>
          <a:noFill/>
        </p:spPr>
        <p:txBody>
          <a:bodyPr wrap="none" rtlCol="0">
            <a:spAutoFit/>
          </a:bodyPr>
          <a:lstStyle/>
          <a:p>
            <a:r>
              <a:rPr lang="en-US" sz="1000" dirty="0" smtClean="0"/>
              <a:t>Vicky Beckham Smith</a:t>
            </a:r>
            <a:endParaRPr lang="en-US" sz="1000" dirty="0"/>
          </a:p>
        </p:txBody>
      </p:sp>
      <p:sp>
        <p:nvSpPr>
          <p:cNvPr id="6" name="TextBox 5"/>
          <p:cNvSpPr txBox="1"/>
          <p:nvPr/>
        </p:nvSpPr>
        <p:spPr>
          <a:xfrm>
            <a:off x="2586510" y="6264233"/>
            <a:ext cx="1510350" cy="246221"/>
          </a:xfrm>
          <a:prstGeom prst="rect">
            <a:avLst/>
          </a:prstGeom>
          <a:noFill/>
        </p:spPr>
        <p:txBody>
          <a:bodyPr wrap="none" rtlCol="0">
            <a:spAutoFit/>
          </a:bodyPr>
          <a:lstStyle/>
          <a:p>
            <a:r>
              <a:rPr lang="en-US" sz="1000" dirty="0" smtClean="0"/>
              <a:t>Vicky Beckham Smith</a:t>
            </a:r>
            <a:endParaRPr lang="en-US" sz="1000" dirty="0"/>
          </a:p>
        </p:txBody>
      </p:sp>
    </p:spTree>
    <p:extLst>
      <p:ext uri="{BB962C8B-B14F-4D97-AF65-F5344CB8AC3E}">
        <p14:creationId xmlns:p14="http://schemas.microsoft.com/office/powerpoint/2010/main" val="87392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617" y="-128082"/>
            <a:ext cx="8610600" cy="1293028"/>
          </a:xfrm>
        </p:spPr>
        <p:txBody>
          <a:bodyPr/>
          <a:lstStyle/>
          <a:p>
            <a:pPr algn="ctr"/>
            <a:r>
              <a:rPr lang="en-US" dirty="0" smtClean="0"/>
              <a:t>Species </a:t>
            </a:r>
            <a:endParaRPr lang="en-US" dirty="0"/>
          </a:p>
        </p:txBody>
      </p:sp>
      <p:sp>
        <p:nvSpPr>
          <p:cNvPr id="3" name="Content Placeholder 2"/>
          <p:cNvSpPr>
            <a:spLocks noGrp="1"/>
          </p:cNvSpPr>
          <p:nvPr>
            <p:ph idx="1"/>
          </p:nvPr>
        </p:nvSpPr>
        <p:spPr>
          <a:xfrm>
            <a:off x="1303877" y="1172274"/>
            <a:ext cx="10820400" cy="4621705"/>
          </a:xfrm>
        </p:spPr>
        <p:txBody>
          <a:bodyPr>
            <a:normAutofit/>
          </a:bodyPr>
          <a:lstStyle/>
          <a:p>
            <a:r>
              <a:rPr lang="en-US" sz="2100" dirty="0" smtClean="0"/>
              <a:t>1,240 species worldwide---divided into 2 groups---</a:t>
            </a:r>
            <a:r>
              <a:rPr lang="en-US" sz="2100" dirty="0" err="1" smtClean="0"/>
              <a:t>Microbats</a:t>
            </a:r>
            <a:r>
              <a:rPr lang="en-US" sz="2100" dirty="0" smtClean="0"/>
              <a:t> and </a:t>
            </a:r>
            <a:r>
              <a:rPr lang="en-US" sz="2100" dirty="0" err="1" smtClean="0"/>
              <a:t>Megabats</a:t>
            </a:r>
            <a:endParaRPr lang="en-US" sz="2100" dirty="0" smtClean="0"/>
          </a:p>
          <a:p>
            <a:pPr marL="0" indent="0">
              <a:buNone/>
            </a:pPr>
            <a:r>
              <a:rPr lang="en-US" sz="2100" dirty="0" smtClean="0"/>
              <a:t>        * that </a:t>
            </a:r>
            <a:r>
              <a:rPr lang="en-US" sz="2100" dirty="0"/>
              <a:t>same number of humans would fill 23 school </a:t>
            </a:r>
            <a:r>
              <a:rPr lang="en-US" sz="2100" dirty="0" smtClean="0"/>
              <a:t>buses</a:t>
            </a:r>
          </a:p>
          <a:p>
            <a:pPr marL="0" indent="0">
              <a:buNone/>
            </a:pPr>
            <a:r>
              <a:rPr lang="en-US" sz="2100" dirty="0" smtClean="0"/>
              <a:t>        * that same number of </a:t>
            </a:r>
            <a:r>
              <a:rPr lang="en-US" sz="2100" dirty="0" err="1" smtClean="0"/>
              <a:t>microbats</a:t>
            </a:r>
            <a:r>
              <a:rPr lang="en-US" sz="2100" dirty="0" smtClean="0"/>
              <a:t> would fill 6 bat houses like the one below</a:t>
            </a:r>
          </a:p>
          <a:p>
            <a:pPr marL="457200" lvl="1"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9879" y="3697523"/>
            <a:ext cx="3630897" cy="230026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8490" y="2798564"/>
            <a:ext cx="1857675" cy="350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798490" y="6307506"/>
            <a:ext cx="974947" cy="246221"/>
          </a:xfrm>
          <a:prstGeom prst="rect">
            <a:avLst/>
          </a:prstGeom>
          <a:noFill/>
        </p:spPr>
        <p:txBody>
          <a:bodyPr wrap="none" rtlCol="0">
            <a:spAutoFit/>
          </a:bodyPr>
          <a:lstStyle/>
          <a:p>
            <a:r>
              <a:rPr lang="en-US" sz="1000" dirty="0" smtClean="0"/>
              <a:t>Dottie Brown</a:t>
            </a:r>
            <a:endParaRPr lang="en-US" sz="1000" dirty="0"/>
          </a:p>
        </p:txBody>
      </p:sp>
      <p:sp>
        <p:nvSpPr>
          <p:cNvPr id="13" name="TextBox 12"/>
          <p:cNvSpPr txBox="1"/>
          <p:nvPr/>
        </p:nvSpPr>
        <p:spPr>
          <a:xfrm>
            <a:off x="2089879" y="6201590"/>
            <a:ext cx="1220206" cy="246221"/>
          </a:xfrm>
          <a:prstGeom prst="rect">
            <a:avLst/>
          </a:prstGeom>
          <a:noFill/>
        </p:spPr>
        <p:txBody>
          <a:bodyPr wrap="none" rtlCol="0">
            <a:spAutoFit/>
          </a:bodyPr>
          <a:lstStyle/>
          <a:p>
            <a:r>
              <a:rPr lang="en-US" sz="1000" dirty="0" smtClean="0"/>
              <a:t>en.wikipedia.org</a:t>
            </a:r>
            <a:endParaRPr lang="en-US" sz="1000" dirty="0"/>
          </a:p>
        </p:txBody>
      </p:sp>
    </p:spTree>
    <p:extLst>
      <p:ext uri="{BB962C8B-B14F-4D97-AF65-F5344CB8AC3E}">
        <p14:creationId xmlns:p14="http://schemas.microsoft.com/office/powerpoint/2010/main" val="16019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3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p:cTn id="44" dur="1000" fill="hold"/>
                                        <p:tgtEl>
                                          <p:spTgt spid="1026"/>
                                        </p:tgtEl>
                                        <p:attrNameLst>
                                          <p:attrName>ppt_w</p:attrName>
                                        </p:attrNameLst>
                                      </p:cBhvr>
                                      <p:tavLst>
                                        <p:tav tm="0">
                                          <p:val>
                                            <p:fltVal val="0"/>
                                          </p:val>
                                        </p:tav>
                                        <p:tav tm="100000">
                                          <p:val>
                                            <p:strVal val="#ppt_w"/>
                                          </p:val>
                                        </p:tav>
                                      </p:tavLst>
                                    </p:anim>
                                    <p:anim calcmode="lin" valueType="num">
                                      <p:cBhvr>
                                        <p:cTn id="45" dur="1000" fill="hold"/>
                                        <p:tgtEl>
                                          <p:spTgt spid="1026"/>
                                        </p:tgtEl>
                                        <p:attrNameLst>
                                          <p:attrName>ppt_h</p:attrName>
                                        </p:attrNameLst>
                                      </p:cBhvr>
                                      <p:tavLst>
                                        <p:tav tm="0">
                                          <p:val>
                                            <p:fltVal val="0"/>
                                          </p:val>
                                        </p:tav>
                                        <p:tav tm="100000">
                                          <p:val>
                                            <p:strVal val="#ppt_h"/>
                                          </p:val>
                                        </p:tav>
                                      </p:tavLst>
                                    </p:anim>
                                    <p:anim calcmode="lin" valueType="num">
                                      <p:cBhvr>
                                        <p:cTn id="46" dur="1000" fill="hold"/>
                                        <p:tgtEl>
                                          <p:spTgt spid="1026"/>
                                        </p:tgtEl>
                                        <p:attrNameLst>
                                          <p:attrName>style.rotation</p:attrName>
                                        </p:attrNameLst>
                                      </p:cBhvr>
                                      <p:tavLst>
                                        <p:tav tm="0">
                                          <p:val>
                                            <p:fltVal val="90"/>
                                          </p:val>
                                        </p:tav>
                                        <p:tav tm="100000">
                                          <p:val>
                                            <p:fltVal val="0"/>
                                          </p:val>
                                        </p:tav>
                                      </p:tavLst>
                                    </p:anim>
                                    <p:animEffect transition="in" filter="fade">
                                      <p:cBhvr>
                                        <p:cTn id="47" dur="1000"/>
                                        <p:tgtEl>
                                          <p:spTgt spid="1026"/>
                                        </p:tgtEl>
                                      </p:cBhvr>
                                    </p:animEffec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33" y="538358"/>
            <a:ext cx="8610600" cy="1293028"/>
          </a:xfrm>
        </p:spPr>
        <p:txBody>
          <a:bodyPr/>
          <a:lstStyle/>
          <a:p>
            <a:r>
              <a:rPr lang="en-US" dirty="0" smtClean="0"/>
              <a:t>What do they eat?</a:t>
            </a:r>
            <a:endParaRPr lang="en-US" dirty="0"/>
          </a:p>
        </p:txBody>
      </p:sp>
      <p:sp>
        <p:nvSpPr>
          <p:cNvPr id="3" name="Content Placeholder 2"/>
          <p:cNvSpPr>
            <a:spLocks noGrp="1"/>
          </p:cNvSpPr>
          <p:nvPr>
            <p:ph idx="1"/>
          </p:nvPr>
        </p:nvSpPr>
        <p:spPr>
          <a:xfrm>
            <a:off x="685800" y="1340930"/>
            <a:ext cx="10820400" cy="4024125"/>
          </a:xfrm>
        </p:spPr>
        <p:txBody>
          <a:bodyPr>
            <a:normAutofit/>
          </a:bodyPr>
          <a:lstStyle/>
          <a:p>
            <a:pPr marL="0" indent="0">
              <a:buNone/>
            </a:pPr>
            <a:endParaRPr lang="en-US" dirty="0"/>
          </a:p>
          <a:p>
            <a:pPr lvl="1"/>
            <a:endParaRPr lang="en-US" dirty="0" smtClean="0"/>
          </a:p>
          <a:p>
            <a:pPr lvl="1"/>
            <a:r>
              <a:rPr lang="en-US" sz="1800" b="1" dirty="0" smtClean="0"/>
              <a:t>Megabats </a:t>
            </a:r>
            <a:r>
              <a:rPr lang="en-US" sz="1800" b="1" dirty="0"/>
              <a:t>food</a:t>
            </a:r>
          </a:p>
          <a:p>
            <a:pPr marL="457200" lvl="1" indent="0">
              <a:buNone/>
            </a:pPr>
            <a:r>
              <a:rPr lang="en-US" sz="1000" dirty="0"/>
              <a:t>     Nectar from flowers and fruit</a:t>
            </a:r>
            <a:endParaRPr lang="en-US" sz="1100"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666" r="14634"/>
          <a:stretch/>
        </p:blipFill>
        <p:spPr>
          <a:xfrm flipH="1">
            <a:off x="1519163" y="3583604"/>
            <a:ext cx="1832781" cy="1804799"/>
          </a:xfrm>
          <a:prstGeom prst="rect">
            <a:avLst/>
          </a:prstGeom>
        </p:spPr>
      </p:pic>
      <p:sp>
        <p:nvSpPr>
          <p:cNvPr id="5" name="TextBox 4"/>
          <p:cNvSpPr txBox="1"/>
          <p:nvPr/>
        </p:nvSpPr>
        <p:spPr>
          <a:xfrm>
            <a:off x="1491064" y="3583604"/>
            <a:ext cx="944489" cy="246221"/>
          </a:xfrm>
          <a:prstGeom prst="rect">
            <a:avLst/>
          </a:prstGeom>
          <a:noFill/>
        </p:spPr>
        <p:txBody>
          <a:bodyPr wrap="none" rtlCol="0">
            <a:spAutoFit/>
          </a:bodyPr>
          <a:lstStyle/>
          <a:p>
            <a:r>
              <a:rPr lang="en-US" sz="1000" dirty="0" smtClean="0"/>
              <a:t>dbmlag.info</a:t>
            </a:r>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912" y="2506608"/>
            <a:ext cx="2942549" cy="1957589"/>
          </a:xfrm>
          <a:prstGeom prst="rect">
            <a:avLst/>
          </a:prstGeom>
        </p:spPr>
      </p:pic>
      <p:sp>
        <p:nvSpPr>
          <p:cNvPr id="7" name="TextBox 6"/>
          <p:cNvSpPr txBox="1"/>
          <p:nvPr/>
        </p:nvSpPr>
        <p:spPr>
          <a:xfrm>
            <a:off x="3471027" y="2506608"/>
            <a:ext cx="1220206" cy="246221"/>
          </a:xfrm>
          <a:prstGeom prst="rect">
            <a:avLst/>
          </a:prstGeom>
          <a:noFill/>
        </p:spPr>
        <p:txBody>
          <a:bodyPr wrap="none" rtlCol="0">
            <a:spAutoFit/>
          </a:bodyPr>
          <a:lstStyle/>
          <a:p>
            <a:r>
              <a:rPr lang="en-US" sz="1000" dirty="0" smtClean="0"/>
              <a:t>en.wikipedia.org</a:t>
            </a:r>
            <a:endParaRPr lang="en-US" sz="1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4911" y="2438442"/>
            <a:ext cx="2594591" cy="2523827"/>
          </a:xfrm>
          <a:prstGeom prst="rect">
            <a:avLst/>
          </a:prstGeom>
        </p:spPr>
      </p:pic>
      <p:sp>
        <p:nvSpPr>
          <p:cNvPr id="9" name="TextBox 8"/>
          <p:cNvSpPr txBox="1"/>
          <p:nvPr/>
        </p:nvSpPr>
        <p:spPr>
          <a:xfrm>
            <a:off x="9155186" y="2221502"/>
            <a:ext cx="1220206" cy="246221"/>
          </a:xfrm>
          <a:prstGeom prst="rect">
            <a:avLst/>
          </a:prstGeom>
          <a:noFill/>
        </p:spPr>
        <p:txBody>
          <a:bodyPr wrap="none" rtlCol="0">
            <a:spAutoFit/>
          </a:bodyPr>
          <a:lstStyle/>
          <a:p>
            <a:r>
              <a:rPr lang="en-US" sz="1000" dirty="0" smtClean="0"/>
              <a:t>en.wikipedia.org</a:t>
            </a:r>
            <a:endParaRPr lang="en-US" sz="1000" dirty="0"/>
          </a:p>
        </p:txBody>
      </p:sp>
      <p:sp>
        <p:nvSpPr>
          <p:cNvPr id="10" name="Rectangle 9"/>
          <p:cNvSpPr/>
          <p:nvPr/>
        </p:nvSpPr>
        <p:spPr>
          <a:xfrm>
            <a:off x="6196911" y="1968936"/>
            <a:ext cx="6096000" cy="1107996"/>
          </a:xfrm>
          <a:prstGeom prst="rect">
            <a:avLst/>
          </a:prstGeom>
        </p:spPr>
        <p:txBody>
          <a:bodyPr>
            <a:spAutoFit/>
          </a:bodyPr>
          <a:lstStyle/>
          <a:p>
            <a:pPr lvl="1"/>
            <a:r>
              <a:rPr lang="en-US" b="1" dirty="0"/>
              <a:t>Microbats food</a:t>
            </a:r>
          </a:p>
          <a:p>
            <a:r>
              <a:rPr lang="en-US" sz="1000" dirty="0"/>
              <a:t>             </a:t>
            </a:r>
            <a:r>
              <a:rPr lang="en-US" sz="1000" dirty="0" smtClean="0"/>
              <a:t>insects,  other small invertebrates,                                                                                             </a:t>
            </a:r>
          </a:p>
          <a:p>
            <a:r>
              <a:rPr lang="en-US" sz="1000" dirty="0"/>
              <a:t> </a:t>
            </a:r>
            <a:r>
              <a:rPr lang="en-US" sz="1000" dirty="0" smtClean="0"/>
              <a:t>            other </a:t>
            </a:r>
            <a:r>
              <a:rPr lang="en-US" sz="1000" dirty="0"/>
              <a:t>bats, birds, lizards, frogs</a:t>
            </a:r>
            <a:r>
              <a:rPr lang="en-US" sz="1000" dirty="0" smtClean="0"/>
              <a:t>,                                                                                                                             </a:t>
            </a:r>
          </a:p>
          <a:p>
            <a:r>
              <a:rPr lang="en-US" sz="1000" dirty="0"/>
              <a:t> </a:t>
            </a:r>
            <a:r>
              <a:rPr lang="en-US" sz="1000" dirty="0" smtClean="0"/>
              <a:t>            fish, blood</a:t>
            </a:r>
            <a:endParaRPr lang="en-US" sz="1000" dirty="0"/>
          </a:p>
          <a:p>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488" y="3151597"/>
            <a:ext cx="2057400" cy="2057400"/>
          </a:xfrm>
          <a:prstGeom prst="rect">
            <a:avLst/>
          </a:prstGeom>
        </p:spPr>
      </p:pic>
      <p:sp>
        <p:nvSpPr>
          <p:cNvPr id="12" name="TextBox 11"/>
          <p:cNvSpPr txBox="1"/>
          <p:nvPr/>
        </p:nvSpPr>
        <p:spPr>
          <a:xfrm>
            <a:off x="6820617" y="5142182"/>
            <a:ext cx="1834156" cy="246221"/>
          </a:xfrm>
          <a:prstGeom prst="rect">
            <a:avLst/>
          </a:prstGeom>
          <a:noFill/>
        </p:spPr>
        <p:txBody>
          <a:bodyPr wrap="none" rtlCol="0">
            <a:spAutoFit/>
          </a:bodyPr>
          <a:lstStyle/>
          <a:p>
            <a:r>
              <a:rPr lang="en-US" sz="1000" dirty="0" smtClean="0"/>
              <a:t>www.amphibiancare.com</a:t>
            </a:r>
            <a:endParaRPr lang="en-US" sz="1000"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1276" y="5075118"/>
            <a:ext cx="2054924" cy="1541193"/>
          </a:xfrm>
          <a:prstGeom prst="rect">
            <a:avLst/>
          </a:prstGeom>
        </p:spPr>
      </p:pic>
      <p:sp>
        <p:nvSpPr>
          <p:cNvPr id="14" name="Rectangle 13"/>
          <p:cNvSpPr/>
          <p:nvPr/>
        </p:nvSpPr>
        <p:spPr>
          <a:xfrm>
            <a:off x="10450205" y="6547716"/>
            <a:ext cx="1164101" cy="246221"/>
          </a:xfrm>
          <a:prstGeom prst="rect">
            <a:avLst/>
          </a:prstGeom>
        </p:spPr>
        <p:txBody>
          <a:bodyPr wrap="none">
            <a:spAutoFit/>
          </a:bodyPr>
          <a:lstStyle/>
          <a:p>
            <a:r>
              <a:rPr lang="en-US" sz="1000" dirty="0" smtClean="0"/>
              <a:t>khatibazar.com</a:t>
            </a:r>
            <a:endParaRPr lang="en-US" sz="1000" dirty="0"/>
          </a:p>
        </p:txBody>
      </p:sp>
    </p:spTree>
    <p:extLst>
      <p:ext uri="{BB962C8B-B14F-4D97-AF65-F5344CB8AC3E}">
        <p14:creationId xmlns:p14="http://schemas.microsoft.com/office/powerpoint/2010/main" val="7902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65" y="4625"/>
            <a:ext cx="8610600" cy="1293028"/>
          </a:xfrm>
        </p:spPr>
        <p:txBody>
          <a:bodyPr/>
          <a:lstStyle/>
          <a:p>
            <a:r>
              <a:rPr lang="en-US" dirty="0" smtClean="0"/>
              <a:t>Megabats</a:t>
            </a:r>
            <a:endParaRPr lang="en-US" dirty="0"/>
          </a:p>
        </p:txBody>
      </p:sp>
      <p:sp>
        <p:nvSpPr>
          <p:cNvPr id="3" name="Content Placeholder 2"/>
          <p:cNvSpPr>
            <a:spLocks noGrp="1"/>
          </p:cNvSpPr>
          <p:nvPr>
            <p:ph idx="1"/>
          </p:nvPr>
        </p:nvSpPr>
        <p:spPr>
          <a:xfrm>
            <a:off x="698679" y="1184752"/>
            <a:ext cx="10820400" cy="4024125"/>
          </a:xfrm>
        </p:spPr>
        <p:txBody>
          <a:bodyPr/>
          <a:lstStyle/>
          <a:p>
            <a:r>
              <a:rPr lang="en-US" dirty="0" smtClean="0"/>
              <a:t>Not only do these species feed on fruits, they are some of the world’s most important pollinators.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0113"/>
          <a:stretch/>
        </p:blipFill>
        <p:spPr>
          <a:xfrm>
            <a:off x="8269846" y="1641053"/>
            <a:ext cx="3149958" cy="50355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79" y="4293660"/>
            <a:ext cx="3293772" cy="24576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749" y="1790225"/>
            <a:ext cx="4675503" cy="2418763"/>
          </a:xfrm>
          <a:prstGeom prst="rect">
            <a:avLst/>
          </a:prstGeom>
        </p:spPr>
      </p:pic>
      <p:sp>
        <p:nvSpPr>
          <p:cNvPr id="4" name="TextBox 3"/>
          <p:cNvSpPr txBox="1"/>
          <p:nvPr/>
        </p:nvSpPr>
        <p:spPr>
          <a:xfrm>
            <a:off x="10367802" y="6430363"/>
            <a:ext cx="1151277" cy="246221"/>
          </a:xfrm>
          <a:prstGeom prst="rect">
            <a:avLst/>
          </a:prstGeom>
          <a:noFill/>
        </p:spPr>
        <p:txBody>
          <a:bodyPr wrap="none" rtlCol="0">
            <a:spAutoFit/>
          </a:bodyPr>
          <a:lstStyle/>
          <a:p>
            <a:r>
              <a:rPr lang="en-US" sz="1000" dirty="0"/>
              <a:t>imgbuddy.com</a:t>
            </a:r>
          </a:p>
        </p:txBody>
      </p:sp>
      <p:sp>
        <p:nvSpPr>
          <p:cNvPr id="8" name="TextBox 7"/>
          <p:cNvSpPr txBox="1"/>
          <p:nvPr/>
        </p:nvSpPr>
        <p:spPr>
          <a:xfrm>
            <a:off x="6749441" y="4170549"/>
            <a:ext cx="1327608" cy="246221"/>
          </a:xfrm>
          <a:prstGeom prst="rect">
            <a:avLst/>
          </a:prstGeom>
          <a:noFill/>
        </p:spPr>
        <p:txBody>
          <a:bodyPr wrap="none" rtlCol="0">
            <a:spAutoFit/>
          </a:bodyPr>
          <a:lstStyle/>
          <a:p>
            <a:r>
              <a:rPr lang="en-US" sz="1000" dirty="0" smtClean="0"/>
              <a:t>Merlin D Tuttle, BCI</a:t>
            </a:r>
            <a:endParaRPr lang="en-US" sz="1000" dirty="0"/>
          </a:p>
        </p:txBody>
      </p:sp>
      <p:sp>
        <p:nvSpPr>
          <p:cNvPr id="9" name="TextBox 8"/>
          <p:cNvSpPr txBox="1"/>
          <p:nvPr/>
        </p:nvSpPr>
        <p:spPr>
          <a:xfrm>
            <a:off x="3886984" y="6531521"/>
            <a:ext cx="1194558" cy="246221"/>
          </a:xfrm>
          <a:prstGeom prst="rect">
            <a:avLst/>
          </a:prstGeom>
          <a:noFill/>
        </p:spPr>
        <p:txBody>
          <a:bodyPr wrap="none" rtlCol="0">
            <a:spAutoFit/>
          </a:bodyPr>
          <a:lstStyle/>
          <a:p>
            <a:r>
              <a:rPr lang="en-US" sz="1000" dirty="0"/>
              <a:t>mentalfloss.com</a:t>
            </a:r>
          </a:p>
        </p:txBody>
      </p:sp>
    </p:spTree>
    <p:extLst>
      <p:ext uri="{BB962C8B-B14F-4D97-AF65-F5344CB8AC3E}">
        <p14:creationId xmlns:p14="http://schemas.microsoft.com/office/powerpoint/2010/main" val="34046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ppt_w</p:attrName>
                                        </p:attrNameLst>
                                      </p:cBhvr>
                                      <p:tavLst>
                                        <p:tav tm="0" fmla="#ppt_w*sin(2.5*pi*$)">
                                          <p:val>
                                            <p:fltVal val="0"/>
                                          </p:val>
                                        </p:tav>
                                        <p:tav tm="100000">
                                          <p:val>
                                            <p:fltVal val="1"/>
                                          </p:val>
                                        </p:tav>
                                      </p:tavLst>
                                    </p:anim>
                                    <p:anim calcmode="lin" valueType="num">
                                      <p:cBhvr>
                                        <p:cTn id="32" dur="2000" fill="hold"/>
                                        <p:tgtEl>
                                          <p:spTgt spid="6"/>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anim calcmode="lin" valueType="num">
                                      <p:cBhvr>
                                        <p:cTn id="41" dur="2000" fill="hold"/>
                                        <p:tgtEl>
                                          <p:spTgt spid="8"/>
                                        </p:tgtEl>
                                        <p:attrNameLst>
                                          <p:attrName>ppt_w</p:attrName>
                                        </p:attrNameLst>
                                      </p:cBhvr>
                                      <p:tavLst>
                                        <p:tav tm="0" fmla="#ppt_w*sin(2.5*pi*$)">
                                          <p:val>
                                            <p:fltVal val="0"/>
                                          </p:val>
                                        </p:tav>
                                        <p:tav tm="100000">
                                          <p:val>
                                            <p:fltVal val="1"/>
                                          </p:val>
                                        </p:tav>
                                      </p:tavLst>
                                    </p:anim>
                                    <p:anim calcmode="lin" valueType="num">
                                      <p:cBhvr>
                                        <p:cTn id="42" dur="2000" fill="hold"/>
                                        <p:tgtEl>
                                          <p:spTgt spid="8"/>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anim calcmode="lin" valueType="num">
                                      <p:cBhvr>
                                        <p:cTn id="46" dur="2000" fill="hold"/>
                                        <p:tgtEl>
                                          <p:spTgt spid="9"/>
                                        </p:tgtEl>
                                        <p:attrNameLst>
                                          <p:attrName>ppt_w</p:attrName>
                                        </p:attrNameLst>
                                      </p:cBhvr>
                                      <p:tavLst>
                                        <p:tav tm="0" fmla="#ppt_w*sin(2.5*pi*$)">
                                          <p:val>
                                            <p:fltVal val="0"/>
                                          </p:val>
                                        </p:tav>
                                        <p:tav tm="100000">
                                          <p:val>
                                            <p:fltVal val="1"/>
                                          </p:val>
                                        </p:tav>
                                      </p:tavLst>
                                    </p:anim>
                                    <p:anim calcmode="lin" valueType="num">
                                      <p:cBhvr>
                                        <p:cTn id="47" dur="2000" fill="hold"/>
                                        <p:tgtEl>
                                          <p:spTgt spid="9"/>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0"/>
                                        <p:tgtEl>
                                          <p:spTgt spid="4"/>
                                        </p:tgtEl>
                                      </p:cBhvr>
                                    </p:animEffect>
                                    <p:anim calcmode="lin" valueType="num">
                                      <p:cBhvr>
                                        <p:cTn id="51" dur="2000" fill="hold"/>
                                        <p:tgtEl>
                                          <p:spTgt spid="4"/>
                                        </p:tgtEl>
                                        <p:attrNameLst>
                                          <p:attrName>ppt_w</p:attrName>
                                        </p:attrNameLst>
                                      </p:cBhvr>
                                      <p:tavLst>
                                        <p:tav tm="0" fmla="#ppt_w*sin(2.5*pi*$)">
                                          <p:val>
                                            <p:fltVal val="0"/>
                                          </p:val>
                                        </p:tav>
                                        <p:tav tm="100000">
                                          <p:val>
                                            <p:fltVal val="1"/>
                                          </p:val>
                                        </p:tav>
                                      </p:tavLst>
                                    </p:anim>
                                    <p:anim calcmode="lin" valueType="num">
                                      <p:cBhvr>
                                        <p:cTn id="5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498" y="291036"/>
            <a:ext cx="8610600" cy="1293028"/>
          </a:xfrm>
        </p:spPr>
        <p:txBody>
          <a:bodyPr/>
          <a:lstStyle/>
          <a:p>
            <a:r>
              <a:rPr lang="en-US" dirty="0" err="1" smtClean="0"/>
              <a:t>MEGAbats</a:t>
            </a:r>
            <a:r>
              <a:rPr lang="en-US" dirty="0" smtClean="0"/>
              <a:t> </a:t>
            </a:r>
            <a:r>
              <a:rPr lang="en-US" dirty="0" err="1" smtClean="0"/>
              <a:t>cont</a:t>
            </a:r>
            <a:endParaRPr lang="en-US" dirty="0"/>
          </a:p>
        </p:txBody>
      </p:sp>
      <p:sp>
        <p:nvSpPr>
          <p:cNvPr id="3" name="Content Placeholder 2"/>
          <p:cNvSpPr>
            <a:spLocks noGrp="1"/>
          </p:cNvSpPr>
          <p:nvPr>
            <p:ph idx="1"/>
          </p:nvPr>
        </p:nvSpPr>
        <p:spPr/>
        <p:txBody>
          <a:bodyPr/>
          <a:lstStyle/>
          <a:p>
            <a:r>
              <a:rPr lang="en-US" sz="2800" b="1" dirty="0" smtClean="0"/>
              <a:t>Distribution</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498" y="1850674"/>
            <a:ext cx="6226451" cy="4634621"/>
          </a:xfrm>
          <a:prstGeom prst="rect">
            <a:avLst/>
          </a:prstGeom>
        </p:spPr>
      </p:pic>
      <p:sp>
        <p:nvSpPr>
          <p:cNvPr id="5" name="TextBox 4"/>
          <p:cNvSpPr txBox="1"/>
          <p:nvPr/>
        </p:nvSpPr>
        <p:spPr>
          <a:xfrm>
            <a:off x="8366752" y="6485295"/>
            <a:ext cx="1369286" cy="246221"/>
          </a:xfrm>
          <a:prstGeom prst="rect">
            <a:avLst/>
          </a:prstGeom>
          <a:noFill/>
        </p:spPr>
        <p:txBody>
          <a:bodyPr wrap="none" rtlCol="0">
            <a:spAutoFit/>
          </a:bodyPr>
          <a:lstStyle/>
          <a:p>
            <a:r>
              <a:rPr lang="en-US" sz="1000" dirty="0" smtClean="0"/>
              <a:t>www.nhc.ed.ac.uk</a:t>
            </a:r>
            <a:endParaRPr lang="en-US" sz="1000" dirty="0"/>
          </a:p>
        </p:txBody>
      </p:sp>
    </p:spTree>
    <p:extLst>
      <p:ext uri="{BB962C8B-B14F-4D97-AF65-F5344CB8AC3E}">
        <p14:creationId xmlns:p14="http://schemas.microsoft.com/office/powerpoint/2010/main" val="22278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713" y="216349"/>
            <a:ext cx="8610600" cy="1293028"/>
          </a:xfrm>
        </p:spPr>
        <p:txBody>
          <a:bodyPr/>
          <a:lstStyle/>
          <a:p>
            <a:r>
              <a:rPr lang="en-US" dirty="0" err="1" smtClean="0"/>
              <a:t>microbats</a:t>
            </a:r>
            <a:endParaRPr lang="en-US" dirty="0"/>
          </a:p>
        </p:txBody>
      </p:sp>
      <p:sp>
        <p:nvSpPr>
          <p:cNvPr id="3" name="Content Placeholder 2"/>
          <p:cNvSpPr>
            <a:spLocks noGrp="1"/>
          </p:cNvSpPr>
          <p:nvPr>
            <p:ph idx="1"/>
          </p:nvPr>
        </p:nvSpPr>
        <p:spPr>
          <a:xfrm>
            <a:off x="685800" y="1606642"/>
            <a:ext cx="10820400" cy="4024125"/>
          </a:xfrm>
        </p:spPr>
        <p:txBody>
          <a:bodyPr>
            <a:normAutofit/>
          </a:bodyPr>
          <a:lstStyle/>
          <a:p>
            <a:r>
              <a:rPr lang="en-US" sz="2000" dirty="0" smtClean="0"/>
              <a:t>They can eat between 300-500 mosquitoes and mosquito sized insects in the same amount of time you have your school lunch! </a:t>
            </a:r>
          </a:p>
          <a:p>
            <a:r>
              <a:rPr lang="en-US" sz="2000" dirty="0" smtClean="0"/>
              <a:t>Bats </a:t>
            </a:r>
            <a:r>
              <a:rPr lang="en-US" sz="2000" dirty="0"/>
              <a:t>help to control populations of insects that carry </a:t>
            </a:r>
            <a:r>
              <a:rPr lang="en-US" sz="2000" dirty="0" smtClean="0"/>
              <a:t>diseases, such as mosquitoes, as well as the many insects that eat and spoil all the crops that are gathered to be shipped to our supermarkets. </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117"/>
          <a:stretch/>
        </p:blipFill>
        <p:spPr>
          <a:xfrm>
            <a:off x="494711" y="3162724"/>
            <a:ext cx="4052849" cy="334026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207" b="15702"/>
          <a:stretch/>
        </p:blipFill>
        <p:spPr>
          <a:xfrm>
            <a:off x="4894806" y="3094200"/>
            <a:ext cx="6958640" cy="3483855"/>
          </a:xfrm>
          <a:prstGeom prst="rect">
            <a:avLst/>
          </a:prstGeom>
        </p:spPr>
      </p:pic>
      <p:sp>
        <p:nvSpPr>
          <p:cNvPr id="6" name="TextBox 5"/>
          <p:cNvSpPr txBox="1"/>
          <p:nvPr/>
        </p:nvSpPr>
        <p:spPr>
          <a:xfrm>
            <a:off x="10769495" y="6331834"/>
            <a:ext cx="1083951" cy="246221"/>
          </a:xfrm>
          <a:prstGeom prst="rect">
            <a:avLst/>
          </a:prstGeom>
          <a:noFill/>
        </p:spPr>
        <p:txBody>
          <a:bodyPr wrap="none" rtlCol="0">
            <a:spAutoFit/>
          </a:bodyPr>
          <a:lstStyle/>
          <a:p>
            <a:r>
              <a:rPr lang="en-US" sz="1000" dirty="0" smtClean="0"/>
              <a:t>www.fcps.edu</a:t>
            </a:r>
            <a:endParaRPr lang="en-US" sz="1000" dirty="0"/>
          </a:p>
        </p:txBody>
      </p:sp>
      <p:sp>
        <p:nvSpPr>
          <p:cNvPr id="7" name="TextBox 6"/>
          <p:cNvSpPr txBox="1"/>
          <p:nvPr/>
        </p:nvSpPr>
        <p:spPr>
          <a:xfrm>
            <a:off x="1662786" y="6309776"/>
            <a:ext cx="1531188" cy="246221"/>
          </a:xfrm>
          <a:prstGeom prst="rect">
            <a:avLst/>
          </a:prstGeom>
          <a:noFill/>
        </p:spPr>
        <p:txBody>
          <a:bodyPr wrap="none" rtlCol="0">
            <a:spAutoFit/>
          </a:bodyPr>
          <a:lstStyle/>
          <a:p>
            <a:r>
              <a:rPr lang="en-US" sz="1000" dirty="0" smtClean="0"/>
              <a:t>http://markus.nolf.org</a:t>
            </a:r>
            <a:endParaRPr lang="en-US" sz="1000" dirty="0"/>
          </a:p>
        </p:txBody>
      </p:sp>
    </p:spTree>
    <p:extLst>
      <p:ext uri="{BB962C8B-B14F-4D97-AF65-F5344CB8AC3E}">
        <p14:creationId xmlns:p14="http://schemas.microsoft.com/office/powerpoint/2010/main" val="19194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83881"/>
            <a:ext cx="8610600" cy="1293028"/>
          </a:xfrm>
        </p:spPr>
        <p:txBody>
          <a:bodyPr/>
          <a:lstStyle/>
          <a:p>
            <a:r>
              <a:rPr lang="en-US" dirty="0" smtClean="0"/>
              <a:t>Microbats </a:t>
            </a:r>
            <a:r>
              <a:rPr lang="en-US" dirty="0" err="1" smtClean="0"/>
              <a:t>cont</a:t>
            </a:r>
            <a:endParaRPr lang="en-US" dirty="0"/>
          </a:p>
        </p:txBody>
      </p:sp>
      <p:sp>
        <p:nvSpPr>
          <p:cNvPr id="3" name="Content Placeholder 2"/>
          <p:cNvSpPr>
            <a:spLocks noGrp="1"/>
          </p:cNvSpPr>
          <p:nvPr>
            <p:ph idx="1"/>
          </p:nvPr>
        </p:nvSpPr>
        <p:spPr>
          <a:xfrm>
            <a:off x="685800" y="1976909"/>
            <a:ext cx="10820400" cy="4024125"/>
          </a:xfrm>
        </p:spPr>
        <p:txBody>
          <a:bodyPr/>
          <a:lstStyle/>
          <a:p>
            <a:r>
              <a:rPr lang="en-US" dirty="0" smtClean="0"/>
              <a:t>Microbats use echolocation in order to find the insects they eat. </a:t>
            </a:r>
          </a:p>
          <a:p>
            <a:endParaRPr lang="en-US" dirty="0"/>
          </a:p>
          <a:p>
            <a:pPr lvl="1"/>
            <a:r>
              <a:rPr lang="en-US" dirty="0">
                <a:hlinkClick r:id="rId2"/>
              </a:rPr>
              <a:t>https://</a:t>
            </a:r>
            <a:r>
              <a:rPr lang="en-US" dirty="0" smtClean="0">
                <a:hlinkClick r:id="rId2"/>
              </a:rPr>
              <a:t>www.youtube.com/watch?v=bAvoz_ofoeo</a:t>
            </a:r>
            <a:endParaRPr lang="en-US" dirty="0" smtClean="0"/>
          </a:p>
          <a:p>
            <a:pPr lvl="1"/>
            <a:endParaRPr lang="en-US" dirty="0"/>
          </a:p>
          <a:p>
            <a:pPr lvl="1"/>
            <a:endParaRPr lang="en-US" dirty="0"/>
          </a:p>
        </p:txBody>
      </p:sp>
      <p:pic>
        <p:nvPicPr>
          <p:cNvPr id="4" name="Picture 3"/>
          <p:cNvPicPr>
            <a:picLocks noChangeAspect="1"/>
          </p:cNvPicPr>
          <p:nvPr/>
        </p:nvPicPr>
        <p:blipFill rotWithShape="1">
          <a:blip r:embed="rId3"/>
          <a:srcRect l="10868" t="18442" r="42412" b="35783"/>
          <a:stretch/>
        </p:blipFill>
        <p:spPr>
          <a:xfrm>
            <a:off x="2895600" y="3269937"/>
            <a:ext cx="6078828" cy="3348507"/>
          </a:xfrm>
          <a:prstGeom prst="rect">
            <a:avLst/>
          </a:prstGeom>
        </p:spPr>
      </p:pic>
    </p:spTree>
    <p:extLst>
      <p:ext uri="{BB962C8B-B14F-4D97-AF65-F5344CB8AC3E}">
        <p14:creationId xmlns:p14="http://schemas.microsoft.com/office/powerpoint/2010/main" val="156963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heel(1)">
                                      <p:cBhvr>
                                        <p:cTn id="25" dur="2000"/>
                                        <p:tgtEl>
                                          <p:spTgt spid="3">
                                            <p:txEl>
                                              <p:pRg st="0" end="0"/>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heel(1)">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952" y="545432"/>
            <a:ext cx="8610600" cy="1293028"/>
          </a:xfrm>
        </p:spPr>
        <p:txBody>
          <a:bodyPr/>
          <a:lstStyle/>
          <a:p>
            <a:r>
              <a:rPr lang="en-US" dirty="0" smtClean="0"/>
              <a:t>Microbats </a:t>
            </a:r>
            <a:r>
              <a:rPr lang="en-US" dirty="0" err="1" smtClean="0"/>
              <a:t>cont</a:t>
            </a:r>
            <a:endParaRPr lang="en-US" dirty="0"/>
          </a:p>
        </p:txBody>
      </p:sp>
      <p:sp>
        <p:nvSpPr>
          <p:cNvPr id="3" name="Content Placeholder 2"/>
          <p:cNvSpPr>
            <a:spLocks noGrp="1"/>
          </p:cNvSpPr>
          <p:nvPr>
            <p:ph idx="1"/>
          </p:nvPr>
        </p:nvSpPr>
        <p:spPr>
          <a:xfrm>
            <a:off x="685800" y="1838460"/>
            <a:ext cx="10820400" cy="4024125"/>
          </a:xfrm>
        </p:spPr>
        <p:txBody>
          <a:bodyPr/>
          <a:lstStyle/>
          <a:p>
            <a:r>
              <a:rPr lang="en-US" sz="2800" b="1" dirty="0" smtClean="0"/>
              <a:t>Distribution </a:t>
            </a:r>
          </a:p>
          <a:p>
            <a:r>
              <a:rPr lang="en-US" dirty="0" smtClean="0"/>
              <a:t>16 species found here in GA </a:t>
            </a:r>
            <a:endParaRPr lang="en-US" dirty="0"/>
          </a:p>
          <a:p>
            <a:r>
              <a:rPr lang="en-US" dirty="0"/>
              <a:t>Located all over the world except in the Arctic and Antarctic </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959" y="3700468"/>
            <a:ext cx="6970177" cy="2704429"/>
          </a:xfrm>
          <a:prstGeom prst="rect">
            <a:avLst/>
          </a:prstGeom>
        </p:spPr>
      </p:pic>
      <p:sp>
        <p:nvSpPr>
          <p:cNvPr id="5" name="TextBox 4"/>
          <p:cNvSpPr txBox="1"/>
          <p:nvPr/>
        </p:nvSpPr>
        <p:spPr>
          <a:xfrm>
            <a:off x="8658493" y="6188681"/>
            <a:ext cx="1369286" cy="246221"/>
          </a:xfrm>
          <a:prstGeom prst="rect">
            <a:avLst/>
          </a:prstGeom>
          <a:noFill/>
        </p:spPr>
        <p:txBody>
          <a:bodyPr wrap="none" rtlCol="0">
            <a:spAutoFit/>
          </a:bodyPr>
          <a:lstStyle/>
          <a:p>
            <a:r>
              <a:rPr lang="en-US" sz="1000" dirty="0" smtClean="0"/>
              <a:t>www.nhc.ed.ac.uk</a:t>
            </a:r>
            <a:endParaRPr lang="en-US" sz="1000" dirty="0"/>
          </a:p>
        </p:txBody>
      </p:sp>
    </p:spTree>
    <p:extLst>
      <p:ext uri="{BB962C8B-B14F-4D97-AF65-F5344CB8AC3E}">
        <p14:creationId xmlns:p14="http://schemas.microsoft.com/office/powerpoint/2010/main" val="356719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953" y="1370313"/>
            <a:ext cx="10820400" cy="4024125"/>
          </a:xfrm>
        </p:spPr>
        <p:txBody>
          <a:bodyPr/>
          <a:lstStyle/>
          <a:p>
            <a:r>
              <a:rPr lang="en-US" sz="1800" dirty="0" smtClean="0"/>
              <a:t>Some of the major losses of bat populations are due to the cutting down of trees and using it for farmland or building other things in their place.</a:t>
            </a:r>
          </a:p>
          <a:p>
            <a:r>
              <a:rPr lang="en-US" sz="1800" dirty="0" smtClean="0"/>
              <a:t>In the US, Canada, and Europe </a:t>
            </a:r>
            <a:r>
              <a:rPr lang="en-US" sz="1800" dirty="0"/>
              <a:t>there is a fungus that causes the disease known as White Nose Syndrome (WNS). Bats that have the disease wake up during winter when they should be sleeping in caves and saving their energy. Because there are no insects for them to feed on, bats that are too active during cold winter months use up their energy reserves and die</a:t>
            </a:r>
            <a:r>
              <a:rPr lang="en-US" sz="1800" dirty="0" smtClean="0"/>
              <a:t>.</a:t>
            </a:r>
            <a:r>
              <a:rPr lang="en-US" dirty="0" smtClean="0"/>
              <a:t>	        					            </a:t>
            </a:r>
          </a:p>
          <a:p>
            <a:pPr marL="0" indent="0">
              <a:buNone/>
            </a:pPr>
            <a:r>
              <a:rPr lang="en-US" dirty="0" smtClean="0"/>
              <a:t>	WNS						 		</a:t>
            </a:r>
            <a:endParaRPr lang="en-US" dirty="0"/>
          </a:p>
        </p:txBody>
      </p:sp>
      <p:sp>
        <p:nvSpPr>
          <p:cNvPr id="2" name="Title 1"/>
          <p:cNvSpPr>
            <a:spLocks noGrp="1"/>
          </p:cNvSpPr>
          <p:nvPr>
            <p:ph type="title"/>
          </p:nvPr>
        </p:nvSpPr>
        <p:spPr>
          <a:xfrm>
            <a:off x="3153178" y="300734"/>
            <a:ext cx="8610600" cy="1293028"/>
          </a:xfrm>
        </p:spPr>
        <p:txBody>
          <a:bodyPr/>
          <a:lstStyle/>
          <a:p>
            <a:r>
              <a:rPr lang="en-US" dirty="0" smtClean="0"/>
              <a:t>Losing our bats worldwide </a:t>
            </a:r>
            <a:endParaRPr lang="en-US" dirty="0"/>
          </a:p>
        </p:txBody>
      </p:sp>
      <p:pic>
        <p:nvPicPr>
          <p:cNvPr id="2050" name="Picture 2" descr="http://static.rcngrants.org/sites/default/files/project_images/Bat%20infected%20with%20white-nose%20syndrome%20Greg%20Turner%20of%20PA%20Game.jpg"/>
          <p:cNvPicPr>
            <a:picLocks noChangeAspect="1" noChangeArrowheads="1"/>
          </p:cNvPicPr>
          <p:nvPr/>
        </p:nvPicPr>
        <p:blipFill rotWithShape="1">
          <a:blip r:embed="rId2">
            <a:extLst>
              <a:ext uri="{28A0092B-C50C-407E-A947-70E740481C1C}">
                <a14:useLocalDpi xmlns:a14="http://schemas.microsoft.com/office/drawing/2010/main" val="0"/>
              </a:ext>
            </a:extLst>
          </a:blip>
          <a:srcRect t="12552" r="4178"/>
          <a:stretch/>
        </p:blipFill>
        <p:spPr bwMode="auto">
          <a:xfrm>
            <a:off x="130030" y="3746685"/>
            <a:ext cx="3779713" cy="25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648" y="3865026"/>
            <a:ext cx="3919789" cy="2598991"/>
          </a:xfrm>
          <a:prstGeom prst="rect">
            <a:avLst/>
          </a:prstGeom>
        </p:spPr>
      </p:pic>
      <p:sp>
        <p:nvSpPr>
          <p:cNvPr id="9" name="TextBox 8"/>
          <p:cNvSpPr txBox="1"/>
          <p:nvPr/>
        </p:nvSpPr>
        <p:spPr>
          <a:xfrm>
            <a:off x="6535251" y="5936921"/>
            <a:ext cx="2489918" cy="861774"/>
          </a:xfrm>
          <a:prstGeom prst="rect">
            <a:avLst/>
          </a:prstGeom>
          <a:noFill/>
        </p:spPr>
        <p:txBody>
          <a:bodyPr wrap="square" rtlCol="0">
            <a:spAutoFit/>
          </a:bodyPr>
          <a:lstStyle/>
          <a:p>
            <a:r>
              <a:rPr lang="en-US" sz="2000" dirty="0" smtClean="0"/>
              <a:t>                    Houses</a:t>
            </a:r>
          </a:p>
          <a:p>
            <a:endParaRPr lang="en-US" sz="2000" dirty="0" smtClean="0"/>
          </a:p>
          <a:p>
            <a:r>
              <a:rPr lang="en-US" sz="1000" dirty="0" smtClean="0"/>
              <a:t>newvoicesforresearch.blogspot.com</a:t>
            </a:r>
            <a:endParaRPr lang="en-US" sz="1000" dirty="0"/>
          </a:p>
        </p:txBody>
      </p:sp>
      <p:sp>
        <p:nvSpPr>
          <p:cNvPr id="5" name="TextBox 4"/>
          <p:cNvSpPr txBox="1"/>
          <p:nvPr/>
        </p:nvSpPr>
        <p:spPr>
          <a:xfrm>
            <a:off x="130030" y="6367808"/>
            <a:ext cx="1398140" cy="246221"/>
          </a:xfrm>
          <a:prstGeom prst="rect">
            <a:avLst/>
          </a:prstGeom>
          <a:noFill/>
        </p:spPr>
        <p:txBody>
          <a:bodyPr wrap="none" rtlCol="0">
            <a:spAutoFit/>
          </a:bodyPr>
          <a:lstStyle/>
          <a:p>
            <a:r>
              <a:rPr lang="en-US" sz="1000" dirty="0"/>
              <a:t>www.cbsnews.com</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22973"/>
          <a:stretch/>
        </p:blipFill>
        <p:spPr>
          <a:xfrm>
            <a:off x="9004213" y="5053264"/>
            <a:ext cx="3059206" cy="176731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3553" y="3035280"/>
            <a:ext cx="2752799" cy="1837493"/>
          </a:xfrm>
          <a:prstGeom prst="rect">
            <a:avLst/>
          </a:prstGeom>
        </p:spPr>
      </p:pic>
      <p:sp>
        <p:nvSpPr>
          <p:cNvPr id="11" name="TextBox 10"/>
          <p:cNvSpPr txBox="1"/>
          <p:nvPr/>
        </p:nvSpPr>
        <p:spPr>
          <a:xfrm>
            <a:off x="8384765" y="4794648"/>
            <a:ext cx="1988045" cy="246221"/>
          </a:xfrm>
          <a:prstGeom prst="rect">
            <a:avLst/>
          </a:prstGeom>
          <a:noFill/>
        </p:spPr>
        <p:txBody>
          <a:bodyPr wrap="none" rtlCol="0">
            <a:spAutoFit/>
          </a:bodyPr>
          <a:lstStyle/>
          <a:p>
            <a:r>
              <a:rPr lang="en-US" sz="1000" dirty="0" smtClean="0"/>
              <a:t>           www.dreamstime.com</a:t>
            </a:r>
            <a:endParaRPr lang="en-US" sz="1000" dirty="0"/>
          </a:p>
        </p:txBody>
      </p:sp>
      <p:sp>
        <p:nvSpPr>
          <p:cNvPr id="4" name="TextBox 3"/>
          <p:cNvSpPr txBox="1"/>
          <p:nvPr/>
        </p:nvSpPr>
        <p:spPr>
          <a:xfrm>
            <a:off x="4260117" y="3297277"/>
            <a:ext cx="2381574" cy="430887"/>
          </a:xfrm>
          <a:prstGeom prst="rect">
            <a:avLst/>
          </a:prstGeom>
          <a:noFill/>
        </p:spPr>
        <p:txBody>
          <a:bodyPr wrap="square" rtlCol="0">
            <a:spAutoFit/>
          </a:bodyPr>
          <a:lstStyle/>
          <a:p>
            <a:r>
              <a:rPr lang="en-US" sz="2200" dirty="0" smtClean="0"/>
              <a:t>Tree Clearing</a:t>
            </a:r>
            <a:endParaRPr lang="en-US" sz="2200" dirty="0"/>
          </a:p>
        </p:txBody>
      </p:sp>
      <p:sp>
        <p:nvSpPr>
          <p:cNvPr id="7" name="TextBox 6"/>
          <p:cNvSpPr txBox="1"/>
          <p:nvPr/>
        </p:nvSpPr>
        <p:spPr>
          <a:xfrm>
            <a:off x="7757391" y="3128450"/>
            <a:ext cx="1272209" cy="430887"/>
          </a:xfrm>
          <a:prstGeom prst="rect">
            <a:avLst/>
          </a:prstGeom>
          <a:noFill/>
        </p:spPr>
        <p:txBody>
          <a:bodyPr wrap="square" rtlCol="0">
            <a:spAutoFit/>
          </a:bodyPr>
          <a:lstStyle/>
          <a:p>
            <a:r>
              <a:rPr lang="en-US" sz="2200" dirty="0" smtClean="0"/>
              <a:t>Crop</a:t>
            </a:r>
          </a:p>
        </p:txBody>
      </p:sp>
    </p:spTree>
    <p:extLst>
      <p:ext uri="{BB962C8B-B14F-4D97-AF65-F5344CB8AC3E}">
        <p14:creationId xmlns:p14="http://schemas.microsoft.com/office/powerpoint/2010/main" val="2214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1500"/>
                                        <p:tgtEl>
                                          <p:spTgt spid="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dissolve">
                                      <p:cBhvr>
                                        <p:cTn id="42" dur="500"/>
                                        <p:tgtEl>
                                          <p:spTgt spid="205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500"/>
                                        <p:tgtEl>
                                          <p:spTgt spid="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uiExpand="1"/>
      <p:bldP spid="5" grpId="0" uiExpand="1"/>
      <p:bldP spid="11" grpId="0" uiExpand="1"/>
      <p:bldP spid="4" grpId="0"/>
      <p:bldP spid="7"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609</TotalTime>
  <Words>414</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BaTs OF  Georgia  &amp; AROUND  the world</vt:lpstr>
      <vt:lpstr>Species </vt:lpstr>
      <vt:lpstr>What do they eat?</vt:lpstr>
      <vt:lpstr>Megabats</vt:lpstr>
      <vt:lpstr>MEGAbats cont</vt:lpstr>
      <vt:lpstr>microbats</vt:lpstr>
      <vt:lpstr>Microbats cont</vt:lpstr>
      <vt:lpstr>Microbats cont</vt:lpstr>
      <vt:lpstr>Losing our bats worldwide </vt:lpstr>
      <vt:lpstr>What can you do to help?</vt:lpstr>
      <vt:lpstr>For more Information, go to:  www.georgiawildlife.com www.gabats.org  Or   For classroom activities about bats to engage students:   www.Pinetrest.com  www.batcon.org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BaTs OF GA &amp; AROUND the world</dc:title>
  <dc:creator>Kim Romano</dc:creator>
  <cp:lastModifiedBy>Vicky Smith</cp:lastModifiedBy>
  <cp:revision>64</cp:revision>
  <dcterms:created xsi:type="dcterms:W3CDTF">2015-03-27T18:23:44Z</dcterms:created>
  <dcterms:modified xsi:type="dcterms:W3CDTF">2016-04-08T18:19:16Z</dcterms:modified>
</cp:coreProperties>
</file>