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Lst>
  <p:sldIdLst>
    <p:sldId id="256" r:id="rId2"/>
    <p:sldId id="257" r:id="rId3"/>
    <p:sldId id="267" r:id="rId4"/>
    <p:sldId id="258" r:id="rId5"/>
    <p:sldId id="271" r:id="rId6"/>
    <p:sldId id="269" r:id="rId7"/>
    <p:sldId id="261" r:id="rId8"/>
    <p:sldId id="259" r:id="rId9"/>
    <p:sldId id="272" r:id="rId10"/>
    <p:sldId id="266" r:id="rId11"/>
    <p:sldId id="262" r:id="rId12"/>
    <p:sldId id="270" r:id="rId13"/>
    <p:sldId id="260" r:id="rId14"/>
    <p:sldId id="268" r:id="rId15"/>
    <p:sldId id="274" r:id="rId16"/>
    <p:sldId id="263" r:id="rId17"/>
    <p:sldId id="275" r:id="rId18"/>
    <p:sldId id="264" r:id="rId19"/>
    <p:sldId id="273" r:id="rId20"/>
    <p:sldId id="26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ttie Brown" initials="DB" lastIdx="3" clrIdx="0">
    <p:extLst>
      <p:ext uri="{19B8F6BF-5375-455C-9EA6-DF929625EA0E}">
        <p15:presenceInfo xmlns:p15="http://schemas.microsoft.com/office/powerpoint/2012/main" userId="S-1-5-21-2448068518-57406581-3895514244-569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D4172E13-F706-43C6-95F7-66FF27F5C9A9}" type="datetimeFigureOut">
              <a:rPr lang="en-US" smtClean="0"/>
              <a:t>3/27/2017</a:t>
            </a:fld>
            <a:endParaRPr lang="en-US"/>
          </a:p>
        </p:txBody>
      </p:sp>
      <p:sp>
        <p:nvSpPr>
          <p:cNvPr id="5" name="Footer Placeholder 4"/>
          <p:cNvSpPr>
            <a:spLocks noGrp="1"/>
          </p:cNvSpPr>
          <p:nvPr>
            <p:ph type="ftr" sz="quarter" idx="11"/>
          </p:nvPr>
        </p:nvSpPr>
        <p:spPr>
          <a:xfrm>
            <a:off x="1371600" y="4323845"/>
            <a:ext cx="6400800" cy="365125"/>
          </a:xfrm>
        </p:spPr>
        <p:txBody>
          <a:bodyPr/>
          <a:lstStyle/>
          <a:p>
            <a:endParaRPr lang="en-US"/>
          </a:p>
        </p:txBody>
      </p:sp>
      <p:sp>
        <p:nvSpPr>
          <p:cNvPr id="6" name="Slide Number Placeholder 5"/>
          <p:cNvSpPr>
            <a:spLocks noGrp="1"/>
          </p:cNvSpPr>
          <p:nvPr>
            <p:ph type="sldNum" sz="quarter" idx="12"/>
          </p:nvPr>
        </p:nvSpPr>
        <p:spPr>
          <a:xfrm>
            <a:off x="8077200" y="1430866"/>
            <a:ext cx="2743200" cy="365125"/>
          </a:xfrm>
        </p:spPr>
        <p:txBody>
          <a:bodyPr/>
          <a:lstStyle/>
          <a:p>
            <a:fld id="{CC1E5A63-D1BC-4785-89D6-337B750A4D5A}" type="slidenum">
              <a:rPr lang="en-US" smtClean="0"/>
              <a:t>‹#›</a:t>
            </a:fld>
            <a:endParaRPr lang="en-US"/>
          </a:p>
        </p:txBody>
      </p:sp>
    </p:spTree>
    <p:extLst>
      <p:ext uri="{BB962C8B-B14F-4D97-AF65-F5344CB8AC3E}">
        <p14:creationId xmlns:p14="http://schemas.microsoft.com/office/powerpoint/2010/main" val="947823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172E13-F706-43C6-95F7-66FF27F5C9A9}" type="datetimeFigureOut">
              <a:rPr lang="en-US" smtClean="0"/>
              <a:t>3/27/2017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1E5A63-D1BC-4785-89D6-337B750A4D5A}" type="slidenum">
              <a:rPr lang="en-US" smtClean="0"/>
              <a:t>‹#›</a:t>
            </a:fld>
            <a:endParaRPr lang="en-US"/>
          </a:p>
        </p:txBody>
      </p:sp>
    </p:spTree>
    <p:extLst>
      <p:ext uri="{BB962C8B-B14F-4D97-AF65-F5344CB8AC3E}">
        <p14:creationId xmlns:p14="http://schemas.microsoft.com/office/powerpoint/2010/main" val="4175438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D4172E13-F706-43C6-95F7-66FF27F5C9A9}" type="datetimeFigureOut">
              <a:rPr lang="en-US" smtClean="0"/>
              <a:t>3/27/2017</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CC1E5A63-D1BC-4785-89D6-337B750A4D5A}" type="slidenum">
              <a:rPr lang="en-US" smtClean="0"/>
              <a:t>‹#›</a:t>
            </a:fld>
            <a:endParaRPr lang="en-US"/>
          </a:p>
        </p:txBody>
      </p:sp>
    </p:spTree>
    <p:extLst>
      <p:ext uri="{BB962C8B-B14F-4D97-AF65-F5344CB8AC3E}">
        <p14:creationId xmlns:p14="http://schemas.microsoft.com/office/powerpoint/2010/main" val="982458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D4172E13-F706-43C6-95F7-66FF27F5C9A9}" type="datetimeFigureOut">
              <a:rPr lang="en-US" smtClean="0"/>
              <a:t>3/27/2017</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CC1E5A63-D1BC-4785-89D6-337B750A4D5A}" type="slidenum">
              <a:rPr lang="en-US" smtClean="0"/>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920413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D4172E13-F706-43C6-95F7-66FF27F5C9A9}" type="datetimeFigureOut">
              <a:rPr lang="en-US" smtClean="0"/>
              <a:t>3/27/2017</a:t>
            </a:fld>
            <a:endParaRPr lang="en-US"/>
          </a:p>
        </p:txBody>
      </p:sp>
      <p:sp>
        <p:nvSpPr>
          <p:cNvPr id="6" name="Footer Placeholder 5"/>
          <p:cNvSpPr>
            <a:spLocks noGrp="1"/>
          </p:cNvSpPr>
          <p:nvPr>
            <p:ph type="ftr" sz="quarter" idx="11"/>
          </p:nvPr>
        </p:nvSpPr>
        <p:spPr>
          <a:xfrm>
            <a:off x="685800" y="378883"/>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CC1E5A63-D1BC-4785-89D6-337B750A4D5A}" type="slidenum">
              <a:rPr lang="en-US" smtClean="0"/>
              <a:t>‹#›</a:t>
            </a:fld>
            <a:endParaRPr lang="en-US"/>
          </a:p>
        </p:txBody>
      </p:sp>
    </p:spTree>
    <p:extLst>
      <p:ext uri="{BB962C8B-B14F-4D97-AF65-F5344CB8AC3E}">
        <p14:creationId xmlns:p14="http://schemas.microsoft.com/office/powerpoint/2010/main" val="32584705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172E13-F706-43C6-95F7-66FF27F5C9A9}" type="datetimeFigureOut">
              <a:rPr lang="en-US" smtClean="0"/>
              <a:t>3/27/2017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1E5A63-D1BC-4785-89D6-337B750A4D5A}" type="slidenum">
              <a:rPr lang="en-US" smtClean="0"/>
              <a:t>‹#›</a:t>
            </a:fld>
            <a:endParaRPr lang="en-US"/>
          </a:p>
        </p:txBody>
      </p:sp>
    </p:spTree>
    <p:extLst>
      <p:ext uri="{BB962C8B-B14F-4D97-AF65-F5344CB8AC3E}">
        <p14:creationId xmlns:p14="http://schemas.microsoft.com/office/powerpoint/2010/main" val="354398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172E13-F706-43C6-95F7-66FF27F5C9A9}" type="datetimeFigureOut">
              <a:rPr lang="en-US" smtClean="0"/>
              <a:t>3/27/2017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1E5A63-D1BC-4785-89D6-337B750A4D5A}" type="slidenum">
              <a:rPr lang="en-US" smtClean="0"/>
              <a:t>‹#›</a:t>
            </a:fld>
            <a:endParaRPr lang="en-US"/>
          </a:p>
        </p:txBody>
      </p:sp>
    </p:spTree>
    <p:extLst>
      <p:ext uri="{BB962C8B-B14F-4D97-AF65-F5344CB8AC3E}">
        <p14:creationId xmlns:p14="http://schemas.microsoft.com/office/powerpoint/2010/main" val="2888201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172E13-F706-43C6-95F7-66FF27F5C9A9}" type="datetimeFigureOut">
              <a:rPr lang="en-US" smtClean="0"/>
              <a:t>3/27/2017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1E5A63-D1BC-4785-89D6-337B750A4D5A}" type="slidenum">
              <a:rPr lang="en-US" smtClean="0"/>
              <a:t>‹#›</a:t>
            </a:fld>
            <a:endParaRPr lang="en-US"/>
          </a:p>
        </p:txBody>
      </p:sp>
    </p:spTree>
    <p:extLst>
      <p:ext uri="{BB962C8B-B14F-4D97-AF65-F5344CB8AC3E}">
        <p14:creationId xmlns:p14="http://schemas.microsoft.com/office/powerpoint/2010/main" val="2191555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D4172E13-F706-43C6-95F7-66FF27F5C9A9}" type="datetimeFigureOut">
              <a:rPr lang="en-US" smtClean="0"/>
              <a:t>3/27/2017</a:t>
            </a:fld>
            <a:endParaRPr lang="en-US"/>
          </a:p>
        </p:txBody>
      </p:sp>
      <p:sp>
        <p:nvSpPr>
          <p:cNvPr id="5" name="Footer Placeholder 4"/>
          <p:cNvSpPr>
            <a:spLocks noGrp="1"/>
          </p:cNvSpPr>
          <p:nvPr>
            <p:ph type="ftr" sz="quarter" idx="11"/>
          </p:nvPr>
        </p:nvSpPr>
        <p:spPr>
          <a:xfrm>
            <a:off x="685800" y="381000"/>
            <a:ext cx="6991492" cy="36512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CC1E5A63-D1BC-4785-89D6-337B750A4D5A}" type="slidenum">
              <a:rPr lang="en-US" smtClean="0"/>
              <a:t>‹#›</a:t>
            </a:fld>
            <a:endParaRPr lang="en-US"/>
          </a:p>
        </p:txBody>
      </p:sp>
    </p:spTree>
    <p:extLst>
      <p:ext uri="{BB962C8B-B14F-4D97-AF65-F5344CB8AC3E}">
        <p14:creationId xmlns:p14="http://schemas.microsoft.com/office/powerpoint/2010/main" val="4195917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172E13-F706-43C6-95F7-66FF27F5C9A9}" type="datetimeFigureOut">
              <a:rPr lang="en-US" smtClean="0"/>
              <a:t>3/27/2017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1E5A63-D1BC-4785-89D6-337B750A4D5A}" type="slidenum">
              <a:rPr lang="en-US" smtClean="0"/>
              <a:t>‹#›</a:t>
            </a:fld>
            <a:endParaRPr lang="en-US"/>
          </a:p>
        </p:txBody>
      </p:sp>
    </p:spTree>
    <p:extLst>
      <p:ext uri="{BB962C8B-B14F-4D97-AF65-F5344CB8AC3E}">
        <p14:creationId xmlns:p14="http://schemas.microsoft.com/office/powerpoint/2010/main" val="3796913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D4172E13-F706-43C6-95F7-66FF27F5C9A9}" type="datetimeFigureOut">
              <a:rPr lang="en-US" smtClean="0"/>
              <a:t>3/27/2017</a:t>
            </a:fld>
            <a:endParaRPr lang="en-US"/>
          </a:p>
        </p:txBody>
      </p:sp>
      <p:sp>
        <p:nvSpPr>
          <p:cNvPr id="5" name="Footer Placeholder 4"/>
          <p:cNvSpPr>
            <a:spLocks noGrp="1"/>
          </p:cNvSpPr>
          <p:nvPr>
            <p:ph type="ftr" sz="quarter" idx="11"/>
          </p:nvPr>
        </p:nvSpPr>
        <p:spPr>
          <a:xfrm>
            <a:off x="685800" y="381001"/>
            <a:ext cx="6991492" cy="36406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CC1E5A63-D1BC-4785-89D6-337B750A4D5A}" type="slidenum">
              <a:rPr lang="en-US" smtClean="0"/>
              <a:t>‹#›</a:t>
            </a:fld>
            <a:endParaRPr lang="en-US"/>
          </a:p>
        </p:txBody>
      </p:sp>
    </p:spTree>
    <p:extLst>
      <p:ext uri="{BB962C8B-B14F-4D97-AF65-F5344CB8AC3E}">
        <p14:creationId xmlns:p14="http://schemas.microsoft.com/office/powerpoint/2010/main" val="2503786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4172E13-F706-43C6-95F7-66FF27F5C9A9}" type="datetimeFigureOut">
              <a:rPr lang="en-US" smtClean="0"/>
              <a:t>3/27/2017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1E5A63-D1BC-4785-89D6-337B750A4D5A}" type="slidenum">
              <a:rPr lang="en-US" smtClean="0"/>
              <a:t>‹#›</a:t>
            </a:fld>
            <a:endParaRPr lang="en-US"/>
          </a:p>
        </p:txBody>
      </p:sp>
    </p:spTree>
    <p:extLst>
      <p:ext uri="{BB962C8B-B14F-4D97-AF65-F5344CB8AC3E}">
        <p14:creationId xmlns:p14="http://schemas.microsoft.com/office/powerpoint/2010/main" val="3871463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4172E13-F706-43C6-95F7-66FF27F5C9A9}" type="datetimeFigureOut">
              <a:rPr lang="en-US" smtClean="0"/>
              <a:t>3/27/2017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1E5A63-D1BC-4785-89D6-337B750A4D5A}" type="slidenum">
              <a:rPr lang="en-US" smtClean="0"/>
              <a:t>‹#›</a:t>
            </a:fld>
            <a:endParaRPr lang="en-US"/>
          </a:p>
        </p:txBody>
      </p:sp>
    </p:spTree>
    <p:extLst>
      <p:ext uri="{BB962C8B-B14F-4D97-AF65-F5344CB8AC3E}">
        <p14:creationId xmlns:p14="http://schemas.microsoft.com/office/powerpoint/2010/main" val="769246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4172E13-F706-43C6-95F7-66FF27F5C9A9}" type="datetimeFigureOut">
              <a:rPr lang="en-US" smtClean="0"/>
              <a:t>3/27/2017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1E5A63-D1BC-4785-89D6-337B750A4D5A}" type="slidenum">
              <a:rPr lang="en-US" smtClean="0"/>
              <a:t>‹#›</a:t>
            </a:fld>
            <a:endParaRPr lang="en-US"/>
          </a:p>
        </p:txBody>
      </p:sp>
    </p:spTree>
    <p:extLst>
      <p:ext uri="{BB962C8B-B14F-4D97-AF65-F5344CB8AC3E}">
        <p14:creationId xmlns:p14="http://schemas.microsoft.com/office/powerpoint/2010/main" val="3991925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172E13-F706-43C6-95F7-66FF27F5C9A9}" type="datetimeFigureOut">
              <a:rPr lang="en-US" smtClean="0"/>
              <a:t>3/27/2017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1E5A63-D1BC-4785-89D6-337B750A4D5A}" type="slidenum">
              <a:rPr lang="en-US" smtClean="0"/>
              <a:t>‹#›</a:t>
            </a:fld>
            <a:endParaRPr lang="en-US"/>
          </a:p>
        </p:txBody>
      </p:sp>
    </p:spTree>
    <p:extLst>
      <p:ext uri="{BB962C8B-B14F-4D97-AF65-F5344CB8AC3E}">
        <p14:creationId xmlns:p14="http://schemas.microsoft.com/office/powerpoint/2010/main" val="3038198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172E13-F706-43C6-95F7-66FF27F5C9A9}" type="datetimeFigureOut">
              <a:rPr lang="en-US" smtClean="0"/>
              <a:t>3/27/2017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1E5A63-D1BC-4785-89D6-337B750A4D5A}" type="slidenum">
              <a:rPr lang="en-US" smtClean="0"/>
              <a:t>‹#›</a:t>
            </a:fld>
            <a:endParaRPr lang="en-US"/>
          </a:p>
        </p:txBody>
      </p:sp>
    </p:spTree>
    <p:extLst>
      <p:ext uri="{BB962C8B-B14F-4D97-AF65-F5344CB8AC3E}">
        <p14:creationId xmlns:p14="http://schemas.microsoft.com/office/powerpoint/2010/main" val="3766811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172E13-F706-43C6-95F7-66FF27F5C9A9}" type="datetimeFigureOut">
              <a:rPr lang="en-US" smtClean="0"/>
              <a:t>3/27/2017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1E5A63-D1BC-4785-89D6-337B750A4D5A}" type="slidenum">
              <a:rPr lang="en-US" smtClean="0"/>
              <a:t>‹#›</a:t>
            </a:fld>
            <a:endParaRPr lang="en-US"/>
          </a:p>
        </p:txBody>
      </p:sp>
    </p:spTree>
    <p:extLst>
      <p:ext uri="{BB962C8B-B14F-4D97-AF65-F5344CB8AC3E}">
        <p14:creationId xmlns:p14="http://schemas.microsoft.com/office/powerpoint/2010/main" val="1907593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4172E13-F706-43C6-95F7-66FF27F5C9A9}" type="datetimeFigureOut">
              <a:rPr lang="en-US" smtClean="0"/>
              <a:t>3/27/2017</a:t>
            </a:fld>
            <a:endParaRPr 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C1E5A63-D1BC-4785-89D6-337B750A4D5A}" type="slidenum">
              <a:rPr lang="en-US" smtClean="0"/>
              <a:t>‹#›</a:t>
            </a:fld>
            <a:endParaRPr lang="en-US"/>
          </a:p>
        </p:txBody>
      </p:sp>
    </p:spTree>
    <p:extLst>
      <p:ext uri="{BB962C8B-B14F-4D97-AF65-F5344CB8AC3E}">
        <p14:creationId xmlns:p14="http://schemas.microsoft.com/office/powerpoint/2010/main" val="4211017572"/>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youtube.com/watch?v=bAvoz_ofoeo" TargetMode="Externa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jp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whitenosesyndrome.org/sites/default/files/resource/national_wns_decon_protocol_04.12.2016.pdf" TargetMode="External"/><Relationship Id="rId2" Type="http://schemas.openxmlformats.org/officeDocument/2006/relationships/hyperlink" Target="http://www.georgiawildlife.com/anabatproject" TargetMode="External"/><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gabats.org/" TargetMode="External"/><Relationship Id="rId2" Type="http://schemas.openxmlformats.org/officeDocument/2006/relationships/hyperlink" Target="http://www.georgiawildlife.com/" TargetMode="External"/><Relationship Id="rId1" Type="http://schemas.openxmlformats.org/officeDocument/2006/relationships/slideLayout" Target="../slideLayouts/slideLayout6.xml"/><Relationship Id="rId6" Type="http://schemas.openxmlformats.org/officeDocument/2006/relationships/image" Target="../media/image50.jpeg"/><Relationship Id="rId5" Type="http://schemas.openxmlformats.org/officeDocument/2006/relationships/hyperlink" Target="http://www.batcon.org/" TargetMode="External"/><Relationship Id="rId4" Type="http://schemas.openxmlformats.org/officeDocument/2006/relationships/hyperlink" Target="http://www.pintrest.com/"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 Id="rId5" Type="http://schemas.openxmlformats.org/officeDocument/2006/relationships/image" Target="../media/image27.jpg"/><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99314" y="2417765"/>
            <a:ext cx="9448800" cy="1825096"/>
          </a:xfrm>
        </p:spPr>
        <p:txBody>
          <a:bodyPr>
            <a:normAutofit fontScale="90000"/>
          </a:bodyPr>
          <a:lstStyle/>
          <a:p>
            <a:pPr algn="ctr"/>
            <a:r>
              <a:rPr lang="en-US" dirty="0"/>
              <a:t>BaTs OF </a:t>
            </a:r>
            <a:br>
              <a:rPr lang="en-US" dirty="0"/>
            </a:br>
            <a:r>
              <a:rPr lang="en-US" dirty="0"/>
              <a:t>Georgia </a:t>
            </a:r>
            <a:br>
              <a:rPr lang="en-US" dirty="0"/>
            </a:br>
            <a:r>
              <a:rPr lang="en-US" dirty="0"/>
              <a:t>&amp; AROUND </a:t>
            </a:r>
            <a:br>
              <a:rPr lang="en-US" dirty="0"/>
            </a:br>
            <a:r>
              <a:rPr lang="en-US" dirty="0"/>
              <a:t>the world</a:t>
            </a:r>
          </a:p>
        </p:txBody>
      </p:sp>
      <p:sp>
        <p:nvSpPr>
          <p:cNvPr id="3" name="Subtitle 2"/>
          <p:cNvSpPr>
            <a:spLocks noGrp="1"/>
          </p:cNvSpPr>
          <p:nvPr>
            <p:ph type="subTitle" idx="1"/>
          </p:nvPr>
        </p:nvSpPr>
        <p:spPr>
          <a:xfrm>
            <a:off x="-1472950" y="4612227"/>
            <a:ext cx="9448800" cy="685800"/>
          </a:xfrm>
        </p:spPr>
        <p:txBody>
          <a:bodyPr>
            <a:normAutofit/>
          </a:bodyPr>
          <a:lstStyle/>
          <a:p>
            <a:pPr algn="ctr"/>
            <a:r>
              <a:rPr lang="en-US" dirty="0"/>
              <a:t>By: Georgia Bat Working Group</a:t>
            </a:r>
          </a:p>
        </p:txBody>
      </p:sp>
      <p:sp>
        <p:nvSpPr>
          <p:cNvPr id="5" name="TextBox 4"/>
          <p:cNvSpPr txBox="1"/>
          <p:nvPr/>
        </p:nvSpPr>
        <p:spPr>
          <a:xfrm>
            <a:off x="11088711" y="4058195"/>
            <a:ext cx="927280" cy="369332"/>
          </a:xfrm>
          <a:prstGeom prst="rect">
            <a:avLst/>
          </a:prstGeom>
          <a:noFill/>
        </p:spPr>
        <p:txBody>
          <a:bodyPr wrap="square" rtlCol="0">
            <a:spAutoFit/>
          </a:bodyPr>
          <a:lstStyle/>
          <a:p>
            <a:r>
              <a:rPr lang="en-US" dirty="0"/>
              <a:t> </a:t>
            </a:r>
          </a:p>
        </p:txBody>
      </p:sp>
      <p:sp>
        <p:nvSpPr>
          <p:cNvPr id="7" name="TextBox 6"/>
          <p:cNvSpPr txBox="1"/>
          <p:nvPr/>
        </p:nvSpPr>
        <p:spPr>
          <a:xfrm>
            <a:off x="6948338" y="4708906"/>
            <a:ext cx="2297424" cy="246221"/>
          </a:xfrm>
          <a:prstGeom prst="rect">
            <a:avLst/>
          </a:prstGeom>
          <a:noFill/>
        </p:spPr>
        <p:txBody>
          <a:bodyPr wrap="none" rtlCol="0">
            <a:spAutoFit/>
          </a:bodyPr>
          <a:lstStyle/>
          <a:p>
            <a:r>
              <a:rPr lang="en-US" sz="1000" dirty="0"/>
              <a:t>Vicky Beckham Smith, A-Z Animals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5287" y="472432"/>
            <a:ext cx="6433821" cy="4289214"/>
          </a:xfrm>
          <a:prstGeom prst="rect">
            <a:avLst/>
          </a:prstGeom>
        </p:spPr>
      </p:pic>
    </p:spTree>
    <p:extLst>
      <p:ext uri="{BB962C8B-B14F-4D97-AF65-F5344CB8AC3E}">
        <p14:creationId xmlns:p14="http://schemas.microsoft.com/office/powerpoint/2010/main" val="6915720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933" y="538358"/>
            <a:ext cx="8610600" cy="1293028"/>
          </a:xfrm>
        </p:spPr>
        <p:txBody>
          <a:bodyPr/>
          <a:lstStyle/>
          <a:p>
            <a:r>
              <a:rPr lang="en-US" dirty="0"/>
              <a:t>What do they eat?</a:t>
            </a:r>
          </a:p>
        </p:txBody>
      </p:sp>
      <p:sp>
        <p:nvSpPr>
          <p:cNvPr id="3" name="Content Placeholder 2"/>
          <p:cNvSpPr>
            <a:spLocks noGrp="1"/>
          </p:cNvSpPr>
          <p:nvPr>
            <p:ph idx="1"/>
          </p:nvPr>
        </p:nvSpPr>
        <p:spPr/>
        <p:txBody>
          <a:bodyPr>
            <a:normAutofit/>
          </a:bodyPr>
          <a:lstStyle/>
          <a:p>
            <a:pPr marL="457200" lvl="1" indent="0">
              <a:buNone/>
            </a:pPr>
            <a:r>
              <a:rPr lang="en-US" sz="1400" dirty="0"/>
              <a:t>Nectar from flowers and fruit</a:t>
            </a:r>
          </a:p>
          <a:p>
            <a:pPr lvl="1"/>
            <a:endParaRPr lang="en-US" dirty="0"/>
          </a:p>
          <a:p>
            <a:pPr marL="457200" lvl="1" indent="0">
              <a:buNone/>
            </a:pPr>
            <a:endParaRPr lang="en-US" dirty="0"/>
          </a:p>
          <a:p>
            <a:pPr lvl="1"/>
            <a:endParaRPr lang="en-US" dirty="0"/>
          </a:p>
          <a:p>
            <a:pPr lvl="1"/>
            <a:endParaRPr lang="en-US" dirty="0"/>
          </a:p>
          <a:p>
            <a:pPr lvl="1"/>
            <a:endParaRPr lang="en-US" dirty="0"/>
          </a:p>
          <a:p>
            <a:pPr marL="457200" lvl="1" indent="0">
              <a:buNone/>
            </a:pPr>
            <a:endParaRPr lang="en-US" dirty="0"/>
          </a:p>
        </p:txBody>
      </p:sp>
      <p:sp>
        <p:nvSpPr>
          <p:cNvPr id="5" name="TextBox 4"/>
          <p:cNvSpPr txBox="1"/>
          <p:nvPr/>
        </p:nvSpPr>
        <p:spPr>
          <a:xfrm>
            <a:off x="1491064" y="3583604"/>
            <a:ext cx="184731" cy="246221"/>
          </a:xfrm>
          <a:prstGeom prst="rect">
            <a:avLst/>
          </a:prstGeom>
          <a:noFill/>
        </p:spPr>
        <p:txBody>
          <a:bodyPr wrap="none" rtlCol="0">
            <a:spAutoFit/>
          </a:bodyPr>
          <a:lstStyle/>
          <a:p>
            <a:endParaRPr lang="en-US" sz="1000" dirty="0"/>
          </a:p>
        </p:txBody>
      </p:sp>
      <p:sp>
        <p:nvSpPr>
          <p:cNvPr id="9" name="TextBox 8"/>
          <p:cNvSpPr txBox="1"/>
          <p:nvPr/>
        </p:nvSpPr>
        <p:spPr>
          <a:xfrm>
            <a:off x="9155186" y="2221502"/>
            <a:ext cx="184731" cy="246221"/>
          </a:xfrm>
          <a:prstGeom prst="rect">
            <a:avLst/>
          </a:prstGeom>
          <a:noFill/>
        </p:spPr>
        <p:txBody>
          <a:bodyPr wrap="none" rtlCol="0">
            <a:spAutoFit/>
          </a:bodyPr>
          <a:lstStyle/>
          <a:p>
            <a:endParaRPr lang="en-US" sz="1000" dirty="0"/>
          </a:p>
        </p:txBody>
      </p:sp>
      <p:sp>
        <p:nvSpPr>
          <p:cNvPr id="10" name="Rectangle 9"/>
          <p:cNvSpPr/>
          <p:nvPr/>
        </p:nvSpPr>
        <p:spPr>
          <a:xfrm>
            <a:off x="6166529" y="2244997"/>
            <a:ext cx="6096000" cy="584775"/>
          </a:xfrm>
          <a:prstGeom prst="rect">
            <a:avLst/>
          </a:prstGeom>
        </p:spPr>
        <p:txBody>
          <a:bodyPr>
            <a:spAutoFit/>
          </a:bodyPr>
          <a:lstStyle/>
          <a:p>
            <a:pPr lvl="1"/>
            <a:r>
              <a:rPr lang="en-US" sz="1400" dirty="0"/>
              <a:t>Insects, other bats, birds, lizards, frogs, fish, and blood</a:t>
            </a:r>
          </a:p>
          <a:p>
            <a:endParaRPr lang="en-US" dirty="0"/>
          </a:p>
        </p:txBody>
      </p:sp>
      <p:sp>
        <p:nvSpPr>
          <p:cNvPr id="12" name="TextBox 11"/>
          <p:cNvSpPr txBox="1"/>
          <p:nvPr/>
        </p:nvSpPr>
        <p:spPr>
          <a:xfrm>
            <a:off x="6820617" y="5142182"/>
            <a:ext cx="184731" cy="246221"/>
          </a:xfrm>
          <a:prstGeom prst="rect">
            <a:avLst/>
          </a:prstGeom>
          <a:noFill/>
        </p:spPr>
        <p:txBody>
          <a:bodyPr wrap="none" rtlCol="0">
            <a:spAutoFit/>
          </a:bodyPr>
          <a:lstStyle/>
          <a:p>
            <a:endParaRPr lang="en-US" sz="1000" dirty="0"/>
          </a:p>
        </p:txBody>
      </p:sp>
      <p:sp>
        <p:nvSpPr>
          <p:cNvPr id="14" name="Rectangle 13"/>
          <p:cNvSpPr/>
          <p:nvPr/>
        </p:nvSpPr>
        <p:spPr>
          <a:xfrm>
            <a:off x="10450205" y="6547716"/>
            <a:ext cx="184731" cy="246221"/>
          </a:xfrm>
          <a:prstGeom prst="rect">
            <a:avLst/>
          </a:prstGeom>
        </p:spPr>
        <p:txBody>
          <a:bodyPr wrap="none">
            <a:spAutoFit/>
          </a:bodyPr>
          <a:lstStyle/>
          <a:p>
            <a:endParaRPr lang="en-US" sz="1000" dirty="0"/>
          </a:p>
        </p:txBody>
      </p:sp>
      <p:sp>
        <p:nvSpPr>
          <p:cNvPr id="6" name="TextBox 5"/>
          <p:cNvSpPr txBox="1"/>
          <p:nvPr/>
        </p:nvSpPr>
        <p:spPr>
          <a:xfrm>
            <a:off x="7447722" y="5265292"/>
            <a:ext cx="1326685" cy="369332"/>
          </a:xfrm>
          <a:prstGeom prst="rect">
            <a:avLst/>
          </a:prstGeom>
          <a:noFill/>
        </p:spPr>
        <p:txBody>
          <a:bodyPr wrap="square" rtlCol="0">
            <a:spAutoFit/>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6085" y="2820249"/>
            <a:ext cx="6656644" cy="342193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48" y="2796752"/>
            <a:ext cx="5163351" cy="3574007"/>
          </a:xfrm>
          <a:prstGeom prst="rect">
            <a:avLst/>
          </a:prstGeom>
        </p:spPr>
      </p:pic>
    </p:spTree>
    <p:extLst>
      <p:ext uri="{BB962C8B-B14F-4D97-AF65-F5344CB8AC3E}">
        <p14:creationId xmlns:p14="http://schemas.microsoft.com/office/powerpoint/2010/main" val="79024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nodePh="1">
                                  <p:stCondLst>
                                    <p:cond delay="0"/>
                                  </p:stCondLst>
                                  <p:endCondLst>
                                    <p:cond evt="begin" delay="0">
                                      <p:tn val="23"/>
                                    </p:cond>
                                  </p:end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nodePh="1">
                                  <p:stCondLst>
                                    <p:cond delay="0"/>
                                  </p:stCondLst>
                                  <p:endCondLst>
                                    <p:cond evt="begin" delay="0">
                                      <p:tn val="27"/>
                                    </p:cond>
                                  </p:end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nodePh="1">
                                  <p:stCondLst>
                                    <p:cond delay="0"/>
                                  </p:stCondLst>
                                  <p:endCondLst>
                                    <p:cond evt="begin" delay="0">
                                      <p:tn val="31"/>
                                    </p:cond>
                                  </p:end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linds(horizontal)">
                                      <p:cBhvr>
                                        <p:cTn id="39" dur="500"/>
                                        <p:tgtEl>
                                          <p:spTgt spid="10"/>
                                        </p:tgtEl>
                                      </p:cBhvr>
                                    </p:animEffect>
                                  </p:childTnLst>
                                </p:cTn>
                              </p:par>
                              <p:par>
                                <p:cTn id="40" presetID="3" presetClass="entr" presetSubtype="10"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linds(horizontal)">
                                      <p:cBhvr>
                                        <p:cTn id="42" dur="500"/>
                                        <p:tgtEl>
                                          <p:spTgt spid="7"/>
                                        </p:tgtEl>
                                      </p:cBhvr>
                                    </p:animEffect>
                                  </p:childTnLst>
                                </p:cTn>
                              </p:par>
                              <p:par>
                                <p:cTn id="43" presetID="3" presetClass="entr" presetSubtype="10" fill="hold"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3">
                                            <p:txEl>
                                              <p:pRg st="0" end="0"/>
                                            </p:txEl>
                                          </p:spTgt>
                                        </p:tgtEl>
                                        <p:attrNameLst>
                                          <p:attrName>style.visibility</p:attrName>
                                        </p:attrNameLst>
                                      </p:cBhvr>
                                      <p:to>
                                        <p:strVal val="visible"/>
                                      </p:to>
                                    </p:set>
                                    <p:animEffect transition="in" filter="blinds(horizontal)">
                                      <p:cBhvr>
                                        <p:cTn id="4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9" grpId="0"/>
      <p:bldP spid="10" grpId="0"/>
      <p:bldP spid="12"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701642"/>
            <a:ext cx="8610600" cy="1293028"/>
          </a:xfrm>
        </p:spPr>
        <p:txBody>
          <a:bodyPr/>
          <a:lstStyle/>
          <a:p>
            <a:r>
              <a:rPr lang="en-US" dirty="0"/>
              <a:t>Distribution</a:t>
            </a:r>
          </a:p>
        </p:txBody>
      </p:sp>
      <p:sp>
        <p:nvSpPr>
          <p:cNvPr id="3" name="Content Placeholder 2"/>
          <p:cNvSpPr>
            <a:spLocks noGrp="1"/>
          </p:cNvSpPr>
          <p:nvPr>
            <p:ph idx="1"/>
          </p:nvPr>
        </p:nvSpPr>
        <p:spPr/>
        <p:txBody>
          <a:bodyPr/>
          <a:lstStyle/>
          <a:p>
            <a:r>
              <a:rPr lang="en-US" dirty="0"/>
              <a:t>All continents except Antarctica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286" y="2854407"/>
            <a:ext cx="6970177" cy="2704429"/>
          </a:xfrm>
          <a:prstGeom prst="rect">
            <a:avLst/>
          </a:prstGeom>
        </p:spPr>
      </p:pic>
      <p:sp>
        <p:nvSpPr>
          <p:cNvPr id="5" name="TextBox 4"/>
          <p:cNvSpPr txBox="1"/>
          <p:nvPr/>
        </p:nvSpPr>
        <p:spPr>
          <a:xfrm>
            <a:off x="3028832" y="5435725"/>
            <a:ext cx="1369286" cy="246221"/>
          </a:xfrm>
          <a:prstGeom prst="rect">
            <a:avLst/>
          </a:prstGeom>
          <a:noFill/>
        </p:spPr>
        <p:txBody>
          <a:bodyPr wrap="none" rtlCol="0">
            <a:spAutoFit/>
          </a:bodyPr>
          <a:lstStyle/>
          <a:p>
            <a:r>
              <a:rPr lang="en-US" sz="1000" dirty="0"/>
              <a:t>www.nhc.ed.ac.uk</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2724"/>
          <a:stretch/>
        </p:blipFill>
        <p:spPr>
          <a:xfrm>
            <a:off x="7771073" y="577855"/>
            <a:ext cx="3959830" cy="2377380"/>
          </a:xfrm>
          <a:prstGeom prst="rect">
            <a:avLst/>
          </a:prstGeom>
        </p:spPr>
      </p:pic>
      <p:sp>
        <p:nvSpPr>
          <p:cNvPr id="7" name="Rectangle 6"/>
          <p:cNvSpPr/>
          <p:nvPr/>
        </p:nvSpPr>
        <p:spPr>
          <a:xfrm>
            <a:off x="7725770" y="2755180"/>
            <a:ext cx="885179" cy="261610"/>
          </a:xfrm>
          <a:prstGeom prst="rect">
            <a:avLst/>
          </a:prstGeom>
        </p:spPr>
        <p:txBody>
          <a:bodyPr wrap="none">
            <a:spAutoFit/>
          </a:bodyPr>
          <a:lstStyle/>
          <a:p>
            <a:r>
              <a:rPr lang="en-US" sz="1100" dirty="0">
                <a:solidFill>
                  <a:schemeClr val="bg1"/>
                </a:solidFill>
              </a:rPr>
              <a:t>bbc.co.uk</a:t>
            </a:r>
          </a:p>
        </p:txBody>
      </p:sp>
    </p:spTree>
    <p:extLst>
      <p:ext uri="{BB962C8B-B14F-4D97-AF65-F5344CB8AC3E}">
        <p14:creationId xmlns:p14="http://schemas.microsoft.com/office/powerpoint/2010/main" val="3567194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r="16619"/>
          <a:stretch/>
        </p:blipFill>
        <p:spPr>
          <a:xfrm rot="5400000">
            <a:off x="5473700" y="901700"/>
            <a:ext cx="6718300" cy="4914900"/>
          </a:xfrm>
          <a:prstGeom prst="rect">
            <a:avLst/>
          </a:prstGeom>
        </p:spPr>
      </p:pic>
      <p:sp>
        <p:nvSpPr>
          <p:cNvPr id="5" name="TextBox 4"/>
          <p:cNvSpPr txBox="1"/>
          <p:nvPr/>
        </p:nvSpPr>
        <p:spPr>
          <a:xfrm>
            <a:off x="410818" y="1325217"/>
            <a:ext cx="5804452" cy="4801314"/>
          </a:xfrm>
          <a:prstGeom prst="rect">
            <a:avLst/>
          </a:prstGeom>
          <a:noFill/>
        </p:spPr>
        <p:txBody>
          <a:bodyPr wrap="square" rtlCol="0">
            <a:spAutoFit/>
          </a:bodyPr>
          <a:lstStyle/>
          <a:p>
            <a:r>
              <a:rPr lang="en-US" sz="1700" dirty="0"/>
              <a:t>All insectivorous, eat their body weight in insects helping prevent insect-born diseases and reduce crop pesticide use</a:t>
            </a:r>
          </a:p>
          <a:p>
            <a:endParaRPr lang="en-US" sz="1700" dirty="0"/>
          </a:p>
          <a:p>
            <a:r>
              <a:rPr lang="en-US" sz="1700" dirty="0"/>
              <a:t>Endangered (e) and threatened (t) species in GA:</a:t>
            </a:r>
          </a:p>
          <a:p>
            <a:r>
              <a:rPr lang="en-US" sz="1700" dirty="0"/>
              <a:t>	Gray Bat (e)</a:t>
            </a:r>
          </a:p>
          <a:p>
            <a:r>
              <a:rPr lang="en-US" sz="1700" dirty="0"/>
              <a:t>	Indiana Bat (e)</a:t>
            </a:r>
          </a:p>
          <a:p>
            <a:r>
              <a:rPr lang="en-US" sz="1700" dirty="0"/>
              <a:t>	Northern long-eared Bat (t) </a:t>
            </a:r>
          </a:p>
          <a:p>
            <a:endParaRPr lang="en-US" sz="1700" dirty="0"/>
          </a:p>
          <a:p>
            <a:r>
              <a:rPr lang="en-US" sz="1700" dirty="0"/>
              <a:t>Gray bats live in caves year round, but can be found in culverts and under bridges</a:t>
            </a:r>
          </a:p>
          <a:p>
            <a:endParaRPr lang="en-US" sz="1700" dirty="0"/>
          </a:p>
          <a:p>
            <a:r>
              <a:rPr lang="en-US" sz="1700" dirty="0"/>
              <a:t>Indiana bats and northern long-eared bats are in caves during the winter and roost in trees in the summer.</a:t>
            </a:r>
          </a:p>
          <a:p>
            <a:endParaRPr lang="en-US" sz="1700" dirty="0"/>
          </a:p>
          <a:p>
            <a:r>
              <a:rPr lang="en-US" sz="1700" dirty="0"/>
              <a:t>Northern long-eared bats can also be found in the roofs of houses and under bridges</a:t>
            </a:r>
          </a:p>
        </p:txBody>
      </p:sp>
      <p:sp>
        <p:nvSpPr>
          <p:cNvPr id="6" name="Rectangle 5"/>
          <p:cNvSpPr/>
          <p:nvPr/>
        </p:nvSpPr>
        <p:spPr>
          <a:xfrm>
            <a:off x="3511826" y="6384450"/>
            <a:ext cx="3034748" cy="400110"/>
          </a:xfrm>
          <a:prstGeom prst="rect">
            <a:avLst/>
          </a:prstGeom>
        </p:spPr>
        <p:txBody>
          <a:bodyPr wrap="square">
            <a:spAutoFit/>
          </a:bodyPr>
          <a:lstStyle/>
          <a:p>
            <a:r>
              <a:rPr lang="en-US" sz="1000" dirty="0"/>
              <a:t>Taken by: Kim Romano</a:t>
            </a:r>
          </a:p>
          <a:p>
            <a:r>
              <a:rPr lang="en-US" sz="1000" dirty="0"/>
              <a:t>Poster made by: BCI, T.E.R.N., and GA Power</a:t>
            </a:r>
          </a:p>
        </p:txBody>
      </p:sp>
    </p:spTree>
    <p:extLst>
      <p:ext uri="{BB962C8B-B14F-4D97-AF65-F5344CB8AC3E}">
        <p14:creationId xmlns:p14="http://schemas.microsoft.com/office/powerpoint/2010/main" val="380614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5452" y="730647"/>
            <a:ext cx="8610600" cy="1293028"/>
          </a:xfrm>
        </p:spPr>
        <p:txBody>
          <a:bodyPr/>
          <a:lstStyle/>
          <a:p>
            <a:pPr algn="l"/>
            <a:r>
              <a:rPr lang="en-US" dirty="0"/>
              <a:t>Echolocation </a:t>
            </a:r>
          </a:p>
        </p:txBody>
      </p:sp>
      <p:sp>
        <p:nvSpPr>
          <p:cNvPr id="3" name="Content Placeholder 2"/>
          <p:cNvSpPr>
            <a:spLocks noGrp="1"/>
          </p:cNvSpPr>
          <p:nvPr>
            <p:ph idx="1"/>
          </p:nvPr>
        </p:nvSpPr>
        <p:spPr>
          <a:xfrm>
            <a:off x="165652" y="2146470"/>
            <a:ext cx="10820400" cy="4024125"/>
          </a:xfrm>
        </p:spPr>
        <p:txBody>
          <a:bodyPr/>
          <a:lstStyle/>
          <a:p>
            <a:r>
              <a:rPr lang="en-US" sz="1800" dirty="0"/>
              <a:t>Microbats use echolocation in order to find the </a:t>
            </a:r>
          </a:p>
          <a:p>
            <a:pPr marL="0" indent="0">
              <a:buNone/>
            </a:pPr>
            <a:r>
              <a:rPr lang="en-US" sz="1800" dirty="0"/>
              <a:t>   insects they eat. </a:t>
            </a:r>
          </a:p>
          <a:p>
            <a:pPr marL="457200" lvl="1" indent="0">
              <a:buNone/>
            </a:pPr>
            <a:r>
              <a:rPr lang="en-US" sz="1800" dirty="0">
                <a:hlinkClick r:id="rId2"/>
              </a:rPr>
              <a:t>https://www.youtube.com/watch?v=bAvoz_ofoeo</a:t>
            </a:r>
            <a:endParaRPr lang="en-US" sz="1800" dirty="0"/>
          </a:p>
          <a:p>
            <a:pPr lvl="1"/>
            <a:endParaRPr lang="en-US" dirty="0"/>
          </a:p>
          <a:p>
            <a:pPr lvl="1"/>
            <a:endParaRPr lang="en-US" dirty="0"/>
          </a:p>
        </p:txBody>
      </p:sp>
      <p:pic>
        <p:nvPicPr>
          <p:cNvPr id="4" name="Picture 3"/>
          <p:cNvPicPr>
            <a:picLocks noChangeAspect="1"/>
          </p:cNvPicPr>
          <p:nvPr/>
        </p:nvPicPr>
        <p:blipFill rotWithShape="1">
          <a:blip r:embed="rId3"/>
          <a:srcRect l="10868" t="18442" r="42412" b="35783"/>
          <a:stretch/>
        </p:blipFill>
        <p:spPr>
          <a:xfrm>
            <a:off x="797137" y="3264286"/>
            <a:ext cx="6078828" cy="334850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3954" y="2829238"/>
            <a:ext cx="4378817" cy="3704479"/>
          </a:xfrm>
          <a:prstGeom prst="rect">
            <a:avLst/>
          </a:prstGeom>
        </p:spPr>
      </p:pic>
      <p:sp>
        <p:nvSpPr>
          <p:cNvPr id="6" name="TextBox 5"/>
          <p:cNvSpPr txBox="1"/>
          <p:nvPr/>
        </p:nvSpPr>
        <p:spPr>
          <a:xfrm>
            <a:off x="10296413" y="6488693"/>
            <a:ext cx="1709122" cy="246221"/>
          </a:xfrm>
          <a:prstGeom prst="rect">
            <a:avLst/>
          </a:prstGeom>
          <a:noFill/>
        </p:spPr>
        <p:txBody>
          <a:bodyPr wrap="none" rtlCol="0">
            <a:spAutoFit/>
          </a:bodyPr>
          <a:lstStyle/>
          <a:p>
            <a:r>
              <a:rPr lang="en-US" sz="1000" dirty="0"/>
              <a:t>commons.wikimedia.org</a:t>
            </a:r>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8429" t="-488" r="21365" b="12020"/>
          <a:stretch/>
        </p:blipFill>
        <p:spPr>
          <a:xfrm>
            <a:off x="7401615" y="111710"/>
            <a:ext cx="3021130" cy="2558479"/>
          </a:xfrm>
          <a:prstGeom prst="rect">
            <a:avLst/>
          </a:prstGeom>
        </p:spPr>
      </p:pic>
      <p:sp>
        <p:nvSpPr>
          <p:cNvPr id="8" name="Rectangle 7"/>
          <p:cNvSpPr/>
          <p:nvPr/>
        </p:nvSpPr>
        <p:spPr>
          <a:xfrm>
            <a:off x="10356043" y="2323100"/>
            <a:ext cx="1510350" cy="400110"/>
          </a:xfrm>
          <a:prstGeom prst="rect">
            <a:avLst/>
          </a:prstGeom>
        </p:spPr>
        <p:txBody>
          <a:bodyPr wrap="none">
            <a:spAutoFit/>
          </a:bodyPr>
          <a:lstStyle/>
          <a:p>
            <a:r>
              <a:rPr lang="en-US" sz="1000" dirty="0"/>
              <a:t>Vicky Beckham Smith</a:t>
            </a:r>
          </a:p>
          <a:p>
            <a:r>
              <a:rPr lang="en-US" sz="1000" dirty="0"/>
              <a:t>A-Z Animals</a:t>
            </a:r>
          </a:p>
        </p:txBody>
      </p:sp>
    </p:spTree>
    <p:extLst>
      <p:ext uri="{BB962C8B-B14F-4D97-AF65-F5344CB8AC3E}">
        <p14:creationId xmlns:p14="http://schemas.microsoft.com/office/powerpoint/2010/main" val="156963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1000" fill="hold"/>
                                        <p:tgtEl>
                                          <p:spTgt spid="5"/>
                                        </p:tgtEl>
                                        <p:attrNameLst>
                                          <p:attrName>ppt_w</p:attrName>
                                        </p:attrNameLst>
                                      </p:cBhvr>
                                      <p:tavLst>
                                        <p:tav tm="0">
                                          <p:val>
                                            <p:fltVal val="0"/>
                                          </p:val>
                                        </p:tav>
                                        <p:tav tm="100000">
                                          <p:val>
                                            <p:strVal val="#ppt_w"/>
                                          </p:val>
                                        </p:tav>
                                      </p:tavLst>
                                    </p:anim>
                                    <p:anim calcmode="lin" valueType="num">
                                      <p:cBhvr>
                                        <p:cTn id="30" dur="1000" fill="hold"/>
                                        <p:tgtEl>
                                          <p:spTgt spid="5"/>
                                        </p:tgtEl>
                                        <p:attrNameLst>
                                          <p:attrName>ppt_h</p:attrName>
                                        </p:attrNameLst>
                                      </p:cBhvr>
                                      <p:tavLst>
                                        <p:tav tm="0">
                                          <p:val>
                                            <p:fltVal val="0"/>
                                          </p:val>
                                        </p:tav>
                                        <p:tav tm="100000">
                                          <p:val>
                                            <p:strVal val="#ppt_h"/>
                                          </p:val>
                                        </p:tav>
                                      </p:tavLst>
                                    </p:anim>
                                    <p:anim calcmode="lin" valueType="num">
                                      <p:cBhvr>
                                        <p:cTn id="31" dur="1000" fill="hold"/>
                                        <p:tgtEl>
                                          <p:spTgt spid="5"/>
                                        </p:tgtEl>
                                        <p:attrNameLst>
                                          <p:attrName>style.rotation</p:attrName>
                                        </p:attrNameLst>
                                      </p:cBhvr>
                                      <p:tavLst>
                                        <p:tav tm="0">
                                          <p:val>
                                            <p:fltVal val="90"/>
                                          </p:val>
                                        </p:tav>
                                        <p:tav tm="100000">
                                          <p:val>
                                            <p:fltVal val="0"/>
                                          </p:val>
                                        </p:tav>
                                      </p:tavLst>
                                    </p:anim>
                                    <p:animEffect transition="in" filter="fade">
                                      <p:cBhvr>
                                        <p:cTn id="32" dur="1000"/>
                                        <p:tgtEl>
                                          <p:spTgt spid="5"/>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1000" fill="hold"/>
                                        <p:tgtEl>
                                          <p:spTgt spid="6"/>
                                        </p:tgtEl>
                                        <p:attrNameLst>
                                          <p:attrName>ppt_w</p:attrName>
                                        </p:attrNameLst>
                                      </p:cBhvr>
                                      <p:tavLst>
                                        <p:tav tm="0">
                                          <p:val>
                                            <p:fltVal val="0"/>
                                          </p:val>
                                        </p:tav>
                                        <p:tav tm="100000">
                                          <p:val>
                                            <p:strVal val="#ppt_w"/>
                                          </p:val>
                                        </p:tav>
                                      </p:tavLst>
                                    </p:anim>
                                    <p:anim calcmode="lin" valueType="num">
                                      <p:cBhvr>
                                        <p:cTn id="36" dur="1000" fill="hold"/>
                                        <p:tgtEl>
                                          <p:spTgt spid="6"/>
                                        </p:tgtEl>
                                        <p:attrNameLst>
                                          <p:attrName>ppt_h</p:attrName>
                                        </p:attrNameLst>
                                      </p:cBhvr>
                                      <p:tavLst>
                                        <p:tav tm="0">
                                          <p:val>
                                            <p:fltVal val="0"/>
                                          </p:val>
                                        </p:tav>
                                        <p:tav tm="100000">
                                          <p:val>
                                            <p:strVal val="#ppt_h"/>
                                          </p:val>
                                        </p:tav>
                                      </p:tavLst>
                                    </p:anim>
                                    <p:anim calcmode="lin" valueType="num">
                                      <p:cBhvr>
                                        <p:cTn id="37" dur="1000" fill="hold"/>
                                        <p:tgtEl>
                                          <p:spTgt spid="6"/>
                                        </p:tgtEl>
                                        <p:attrNameLst>
                                          <p:attrName>style.rotation</p:attrName>
                                        </p:attrNameLst>
                                      </p:cBhvr>
                                      <p:tavLst>
                                        <p:tav tm="0">
                                          <p:val>
                                            <p:fltVal val="90"/>
                                          </p:val>
                                        </p:tav>
                                        <p:tav tm="100000">
                                          <p:val>
                                            <p:fltVal val="0"/>
                                          </p:val>
                                        </p:tav>
                                      </p:tavLst>
                                    </p:anim>
                                    <p:animEffect transition="in" filter="fade">
                                      <p:cBhvr>
                                        <p:cTn id="3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28019" r="16996"/>
          <a:stretch/>
        </p:blipFill>
        <p:spPr>
          <a:xfrm>
            <a:off x="8203095" y="2363067"/>
            <a:ext cx="3331318" cy="3851887"/>
          </a:xfrm>
          <a:prstGeom prst="rect">
            <a:avLst/>
          </a:prstGeom>
        </p:spPr>
      </p:pic>
      <p:sp>
        <p:nvSpPr>
          <p:cNvPr id="3" name="TextBox 2"/>
          <p:cNvSpPr txBox="1"/>
          <p:nvPr/>
        </p:nvSpPr>
        <p:spPr>
          <a:xfrm>
            <a:off x="8134525" y="6187684"/>
            <a:ext cx="1858201" cy="261610"/>
          </a:xfrm>
          <a:prstGeom prst="rect">
            <a:avLst/>
          </a:prstGeom>
          <a:noFill/>
        </p:spPr>
        <p:txBody>
          <a:bodyPr wrap="none" rtlCol="0">
            <a:spAutoFit/>
          </a:bodyPr>
          <a:lstStyle/>
          <a:p>
            <a:r>
              <a:rPr lang="en-US" sz="1100" dirty="0"/>
              <a:t>Ecological Solutions, Inc.</a:t>
            </a:r>
          </a:p>
        </p:txBody>
      </p:sp>
      <p:sp>
        <p:nvSpPr>
          <p:cNvPr id="5" name="Rectangle 4"/>
          <p:cNvSpPr/>
          <p:nvPr/>
        </p:nvSpPr>
        <p:spPr>
          <a:xfrm>
            <a:off x="1904197" y="1993735"/>
            <a:ext cx="8057322" cy="369332"/>
          </a:xfrm>
          <a:prstGeom prst="rect">
            <a:avLst/>
          </a:prstGeom>
        </p:spPr>
        <p:txBody>
          <a:bodyPr wrap="square">
            <a:spAutoFit/>
          </a:bodyPr>
          <a:lstStyle/>
          <a:p>
            <a:r>
              <a:rPr lang="en-US" dirty="0"/>
              <a:t>tree clearing						cropland</a:t>
            </a:r>
          </a:p>
        </p:txBody>
      </p:sp>
      <p:sp>
        <p:nvSpPr>
          <p:cNvPr id="6" name="Rectangle 5"/>
          <p:cNvSpPr/>
          <p:nvPr/>
        </p:nvSpPr>
        <p:spPr>
          <a:xfrm>
            <a:off x="490330" y="6187684"/>
            <a:ext cx="1858201" cy="261610"/>
          </a:xfrm>
          <a:prstGeom prst="rect">
            <a:avLst/>
          </a:prstGeom>
        </p:spPr>
        <p:txBody>
          <a:bodyPr wrap="none">
            <a:spAutoFit/>
          </a:bodyPr>
          <a:lstStyle/>
          <a:p>
            <a:r>
              <a:rPr lang="en-US" sz="1100" dirty="0"/>
              <a:t>Ecological Solutions, Inc.</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9517" b="13220"/>
          <a:stretch/>
        </p:blipFill>
        <p:spPr>
          <a:xfrm>
            <a:off x="490330" y="2543337"/>
            <a:ext cx="7224019" cy="3644347"/>
          </a:xfrm>
          <a:prstGeom prst="rect">
            <a:avLst/>
          </a:prstGeom>
        </p:spPr>
      </p:pic>
      <p:sp>
        <p:nvSpPr>
          <p:cNvPr id="4" name="Rectangle 3"/>
          <p:cNvSpPr/>
          <p:nvPr/>
        </p:nvSpPr>
        <p:spPr>
          <a:xfrm>
            <a:off x="2504660" y="1144328"/>
            <a:ext cx="9197009" cy="646331"/>
          </a:xfrm>
          <a:prstGeom prst="rect">
            <a:avLst/>
          </a:prstGeom>
        </p:spPr>
        <p:txBody>
          <a:bodyPr wrap="square">
            <a:spAutoFit/>
          </a:bodyPr>
          <a:lstStyle/>
          <a:p>
            <a:r>
              <a:rPr lang="en-US" dirty="0"/>
              <a:t>Some of the major losses of bat populations are due to the cutting down of trees (deforestation) and using it for farmland or building other things in their place.</a:t>
            </a:r>
          </a:p>
        </p:txBody>
      </p:sp>
      <p:sp>
        <p:nvSpPr>
          <p:cNvPr id="8" name="Rectangle 7"/>
          <p:cNvSpPr/>
          <p:nvPr/>
        </p:nvSpPr>
        <p:spPr>
          <a:xfrm>
            <a:off x="4929810" y="347130"/>
            <a:ext cx="5698434" cy="615553"/>
          </a:xfrm>
          <a:prstGeom prst="rect">
            <a:avLst/>
          </a:prstGeom>
        </p:spPr>
        <p:txBody>
          <a:bodyPr wrap="square">
            <a:spAutoFit/>
          </a:bodyPr>
          <a:lstStyle/>
          <a:p>
            <a:r>
              <a:rPr lang="en-US" sz="3400" dirty="0"/>
              <a:t>Losing our bats worldwide </a:t>
            </a:r>
          </a:p>
        </p:txBody>
      </p:sp>
    </p:spTree>
    <p:extLst>
      <p:ext uri="{BB962C8B-B14F-4D97-AF65-F5344CB8AC3E}">
        <p14:creationId xmlns:p14="http://schemas.microsoft.com/office/powerpoint/2010/main" val="3805705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4203"/>
          <a:stretch/>
        </p:blipFill>
        <p:spPr>
          <a:xfrm>
            <a:off x="324679" y="1981811"/>
            <a:ext cx="6122504" cy="3192670"/>
          </a:xfrm>
          <a:prstGeom prst="rect">
            <a:avLst/>
          </a:prstGeom>
        </p:spPr>
      </p:pic>
      <p:sp>
        <p:nvSpPr>
          <p:cNvPr id="3" name="Rectangle 2"/>
          <p:cNvSpPr/>
          <p:nvPr/>
        </p:nvSpPr>
        <p:spPr>
          <a:xfrm>
            <a:off x="271669" y="5147977"/>
            <a:ext cx="2650084" cy="246221"/>
          </a:xfrm>
          <a:prstGeom prst="rect">
            <a:avLst/>
          </a:prstGeom>
        </p:spPr>
        <p:txBody>
          <a:bodyPr wrap="none">
            <a:spAutoFit/>
          </a:bodyPr>
          <a:lstStyle/>
          <a:p>
            <a:r>
              <a:rPr lang="en-US" sz="1000" dirty="0"/>
              <a:t>https://www.gerenewableenergy.com/</a:t>
            </a:r>
          </a:p>
        </p:txBody>
      </p:sp>
      <p:sp>
        <p:nvSpPr>
          <p:cNvPr id="4" name="TextBox 3"/>
          <p:cNvSpPr txBox="1"/>
          <p:nvPr/>
        </p:nvSpPr>
        <p:spPr>
          <a:xfrm>
            <a:off x="7964556" y="1981811"/>
            <a:ext cx="4890052" cy="646331"/>
          </a:xfrm>
          <a:prstGeom prst="rect">
            <a:avLst/>
          </a:prstGeom>
          <a:noFill/>
        </p:spPr>
        <p:txBody>
          <a:bodyPr wrap="square" rtlCol="0">
            <a:spAutoFit/>
          </a:bodyPr>
          <a:lstStyle/>
          <a:p>
            <a:r>
              <a:rPr lang="en-US" dirty="0"/>
              <a:t>Habitat fragmentation</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1613" y="2536755"/>
            <a:ext cx="5477865" cy="3651910"/>
          </a:xfrm>
          <a:prstGeom prst="rect">
            <a:avLst/>
          </a:prstGeom>
        </p:spPr>
      </p:pic>
      <p:sp>
        <p:nvSpPr>
          <p:cNvPr id="6" name="TextBox 5"/>
          <p:cNvSpPr txBox="1"/>
          <p:nvPr/>
        </p:nvSpPr>
        <p:spPr>
          <a:xfrm>
            <a:off x="6581613" y="6061707"/>
            <a:ext cx="2020795" cy="253916"/>
          </a:xfrm>
          <a:prstGeom prst="rect">
            <a:avLst/>
          </a:prstGeom>
          <a:noFill/>
        </p:spPr>
        <p:txBody>
          <a:bodyPr wrap="square" rtlCol="0">
            <a:spAutoFit/>
          </a:bodyPr>
          <a:lstStyle/>
          <a:p>
            <a:r>
              <a:rPr lang="en-US" sz="1050" dirty="0"/>
              <a:t>www.gardenerscoach.com</a:t>
            </a:r>
          </a:p>
        </p:txBody>
      </p:sp>
      <p:sp>
        <p:nvSpPr>
          <p:cNvPr id="7" name="Rectangle 6"/>
          <p:cNvSpPr/>
          <p:nvPr/>
        </p:nvSpPr>
        <p:spPr>
          <a:xfrm>
            <a:off x="1925482" y="1371186"/>
            <a:ext cx="1754006" cy="369332"/>
          </a:xfrm>
          <a:prstGeom prst="rect">
            <a:avLst/>
          </a:prstGeom>
        </p:spPr>
        <p:txBody>
          <a:bodyPr wrap="none">
            <a:spAutoFit/>
          </a:bodyPr>
          <a:lstStyle/>
          <a:p>
            <a:r>
              <a:rPr lang="en-US" dirty="0"/>
              <a:t>Wind turbines </a:t>
            </a:r>
          </a:p>
        </p:txBody>
      </p:sp>
      <p:sp>
        <p:nvSpPr>
          <p:cNvPr id="8" name="TextBox 7"/>
          <p:cNvSpPr txBox="1"/>
          <p:nvPr/>
        </p:nvSpPr>
        <p:spPr>
          <a:xfrm>
            <a:off x="5234609" y="589613"/>
            <a:ext cx="4253948" cy="369332"/>
          </a:xfrm>
          <a:prstGeom prst="rect">
            <a:avLst/>
          </a:prstGeom>
          <a:noFill/>
        </p:spPr>
        <p:txBody>
          <a:bodyPr wrap="square" rtlCol="0">
            <a:spAutoFit/>
          </a:bodyPr>
          <a:lstStyle/>
          <a:p>
            <a:r>
              <a:rPr lang="en-US" dirty="0"/>
              <a:t>Other factors influencing declines</a:t>
            </a:r>
          </a:p>
        </p:txBody>
      </p:sp>
    </p:spTree>
    <p:extLst>
      <p:ext uri="{BB962C8B-B14F-4D97-AF65-F5344CB8AC3E}">
        <p14:creationId xmlns:p14="http://schemas.microsoft.com/office/powerpoint/2010/main" val="3293611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5456" y="254863"/>
            <a:ext cx="8610600" cy="1293028"/>
          </a:xfrm>
        </p:spPr>
        <p:txBody>
          <a:bodyPr>
            <a:normAutofit/>
          </a:bodyPr>
          <a:lstStyle/>
          <a:p>
            <a:r>
              <a:rPr lang="en-US" sz="3600" dirty="0"/>
              <a:t>Losing our bats in the Eastern US</a:t>
            </a:r>
          </a:p>
        </p:txBody>
      </p:sp>
      <p:sp>
        <p:nvSpPr>
          <p:cNvPr id="3" name="Content Placeholder 2"/>
          <p:cNvSpPr>
            <a:spLocks noGrp="1"/>
          </p:cNvSpPr>
          <p:nvPr>
            <p:ph idx="1"/>
          </p:nvPr>
        </p:nvSpPr>
        <p:spPr>
          <a:xfrm>
            <a:off x="775953" y="1370313"/>
            <a:ext cx="10820400" cy="4024125"/>
          </a:xfrm>
        </p:spPr>
        <p:txBody>
          <a:bodyPr/>
          <a:lstStyle/>
          <a:p>
            <a:r>
              <a:rPr lang="en-US" sz="1800" dirty="0"/>
              <a:t>Disturbance in caves </a:t>
            </a:r>
          </a:p>
          <a:p>
            <a:r>
              <a:rPr lang="en-US" sz="1800" dirty="0"/>
              <a:t>In the US, Canada, and Europe there is a fungus (</a:t>
            </a:r>
            <a:r>
              <a:rPr lang="en-US" sz="1800" i="1" dirty="0"/>
              <a:t>Pseudogymnoascus destructans, Pd</a:t>
            </a:r>
            <a:r>
              <a:rPr lang="en-US" sz="1800" dirty="0"/>
              <a:t>) found in caves that causes the disease known as White Nose Syndrome (WNS). Since 2006, WNS has killed more than 6 million bats, and is documented in 30 states. Bats that have the disease/fungus wake up during winter when they should be sleeping in caves and saving their energy. Because there are no insects for them to feed on, bats that are too active during cold winter months use up their energy reserves and die.  </a:t>
            </a:r>
          </a:p>
          <a:p>
            <a:pPr marL="0" indent="0">
              <a:buNone/>
            </a:pPr>
            <a:r>
              <a:rPr lang="en-US" dirty="0"/>
              <a:t>       WNS	        					        </a:t>
            </a:r>
          </a:p>
          <a:p>
            <a:pPr marL="0" indent="0">
              <a:buNone/>
            </a:pPr>
            <a:r>
              <a:rPr lang="en-US" dirty="0"/>
              <a:t>				</a:t>
            </a:r>
          </a:p>
          <a:p>
            <a:pPr marL="0" indent="0">
              <a:buNone/>
            </a:pPr>
            <a:endParaRPr lang="en-US" dirty="0"/>
          </a:p>
          <a:p>
            <a:pPr marL="0" indent="0">
              <a:buNone/>
            </a:pPr>
            <a:r>
              <a:rPr lang="en-US" dirty="0"/>
              <a:t>										</a:t>
            </a:r>
          </a:p>
        </p:txBody>
      </p:sp>
      <p:sp>
        <p:nvSpPr>
          <p:cNvPr id="9" name="TextBox 8"/>
          <p:cNvSpPr txBox="1"/>
          <p:nvPr/>
        </p:nvSpPr>
        <p:spPr>
          <a:xfrm>
            <a:off x="7901526" y="5996226"/>
            <a:ext cx="1102687" cy="246221"/>
          </a:xfrm>
          <a:prstGeom prst="rect">
            <a:avLst/>
          </a:prstGeom>
          <a:noFill/>
        </p:spPr>
        <p:txBody>
          <a:bodyPr wrap="square" rtlCol="0">
            <a:spAutoFit/>
          </a:bodyPr>
          <a:lstStyle/>
          <a:p>
            <a:endParaRPr lang="en-US" sz="1000" dirty="0"/>
          </a:p>
        </p:txBody>
      </p:sp>
      <p:sp>
        <p:nvSpPr>
          <p:cNvPr id="5" name="TextBox 4"/>
          <p:cNvSpPr txBox="1"/>
          <p:nvPr/>
        </p:nvSpPr>
        <p:spPr>
          <a:xfrm>
            <a:off x="0" y="6062203"/>
            <a:ext cx="184731" cy="246221"/>
          </a:xfrm>
          <a:prstGeom prst="rect">
            <a:avLst/>
          </a:prstGeom>
          <a:noFill/>
        </p:spPr>
        <p:txBody>
          <a:bodyPr wrap="none" rtlCol="0">
            <a:spAutoFit/>
          </a:bodyPr>
          <a:lstStyle/>
          <a:p>
            <a:endParaRPr lang="en-US" sz="1000" dirty="0"/>
          </a:p>
        </p:txBody>
      </p:sp>
      <p:sp>
        <p:nvSpPr>
          <p:cNvPr id="11" name="TextBox 10"/>
          <p:cNvSpPr txBox="1"/>
          <p:nvPr/>
        </p:nvSpPr>
        <p:spPr>
          <a:xfrm>
            <a:off x="8384765" y="4794648"/>
            <a:ext cx="184731" cy="246221"/>
          </a:xfrm>
          <a:prstGeom prst="rect">
            <a:avLst/>
          </a:prstGeom>
          <a:noFill/>
        </p:spPr>
        <p:txBody>
          <a:bodyPr wrap="none" rtlCol="0">
            <a:spAutoFit/>
          </a:bodyPr>
          <a:lstStyle/>
          <a:p>
            <a:endParaRPr lang="en-US" sz="10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49459" t="3679" r="10987" b="38431"/>
          <a:stretch/>
        </p:blipFill>
        <p:spPr>
          <a:xfrm>
            <a:off x="2140405" y="3433513"/>
            <a:ext cx="2849217" cy="3127513"/>
          </a:xfrm>
          <a:prstGeom prst="rect">
            <a:avLst/>
          </a:prstGeom>
        </p:spPr>
      </p:pic>
      <p:sp>
        <p:nvSpPr>
          <p:cNvPr id="10" name="Rectangle 9"/>
          <p:cNvSpPr/>
          <p:nvPr/>
        </p:nvSpPr>
        <p:spPr>
          <a:xfrm>
            <a:off x="2087397" y="6524341"/>
            <a:ext cx="1858201" cy="261610"/>
          </a:xfrm>
          <a:prstGeom prst="rect">
            <a:avLst/>
          </a:prstGeom>
        </p:spPr>
        <p:txBody>
          <a:bodyPr wrap="none">
            <a:spAutoFit/>
          </a:bodyPr>
          <a:lstStyle/>
          <a:p>
            <a:r>
              <a:rPr lang="en-US" sz="1100" dirty="0"/>
              <a:t>Ecological Solutions, Inc.</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7154" y="3516662"/>
            <a:ext cx="5439199" cy="3059550"/>
          </a:xfrm>
          <a:prstGeom prst="rect">
            <a:avLst/>
          </a:prstGeom>
        </p:spPr>
      </p:pic>
      <p:sp>
        <p:nvSpPr>
          <p:cNvPr id="14" name="TextBox 13"/>
          <p:cNvSpPr txBox="1"/>
          <p:nvPr/>
        </p:nvSpPr>
        <p:spPr>
          <a:xfrm>
            <a:off x="6117398" y="6328393"/>
            <a:ext cx="1610728" cy="246221"/>
          </a:xfrm>
          <a:prstGeom prst="rect">
            <a:avLst/>
          </a:prstGeom>
          <a:noFill/>
        </p:spPr>
        <p:txBody>
          <a:bodyPr wrap="square" rtlCol="0">
            <a:spAutoFit/>
          </a:bodyPr>
          <a:lstStyle/>
          <a:p>
            <a:r>
              <a:rPr lang="en-US" sz="1000" dirty="0"/>
              <a:t>www.youtube.com</a:t>
            </a:r>
          </a:p>
        </p:txBody>
      </p:sp>
    </p:spTree>
    <p:extLst>
      <p:ext uri="{BB962C8B-B14F-4D97-AF65-F5344CB8AC3E}">
        <p14:creationId xmlns:p14="http://schemas.microsoft.com/office/powerpoint/2010/main" val="221468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5462" y="3329605"/>
            <a:ext cx="2558702" cy="3411603"/>
          </a:xfrm>
          <a:prstGeom prst="rect">
            <a:avLst/>
          </a:prstGeom>
        </p:spPr>
      </p:pic>
      <p:sp>
        <p:nvSpPr>
          <p:cNvPr id="3" name="Rectangle 2"/>
          <p:cNvSpPr/>
          <p:nvPr/>
        </p:nvSpPr>
        <p:spPr>
          <a:xfrm>
            <a:off x="4213679" y="6508878"/>
            <a:ext cx="2061783" cy="261610"/>
          </a:xfrm>
          <a:prstGeom prst="rect">
            <a:avLst/>
          </a:prstGeom>
        </p:spPr>
        <p:txBody>
          <a:bodyPr wrap="none">
            <a:spAutoFit/>
          </a:bodyPr>
          <a:lstStyle/>
          <a:p>
            <a:r>
              <a:rPr lang="en-US" sz="1100" dirty="0"/>
              <a:t>Tom Whitehurst, SCCI caver</a:t>
            </a:r>
          </a:p>
        </p:txBody>
      </p:sp>
      <p:sp>
        <p:nvSpPr>
          <p:cNvPr id="4" name="TextBox 3"/>
          <p:cNvSpPr txBox="1"/>
          <p:nvPr/>
        </p:nvSpPr>
        <p:spPr>
          <a:xfrm>
            <a:off x="2401979" y="131846"/>
            <a:ext cx="6321285" cy="615553"/>
          </a:xfrm>
          <a:prstGeom prst="rect">
            <a:avLst/>
          </a:prstGeom>
          <a:noFill/>
        </p:spPr>
        <p:txBody>
          <a:bodyPr wrap="square" rtlCol="0">
            <a:spAutoFit/>
          </a:bodyPr>
          <a:lstStyle/>
          <a:p>
            <a:r>
              <a:rPr lang="en-US" sz="3400" dirty="0"/>
              <a:t>The Future for Bats with WNS</a:t>
            </a:r>
          </a:p>
        </p:txBody>
      </p:sp>
      <p:sp>
        <p:nvSpPr>
          <p:cNvPr id="5" name="TextBox 4"/>
          <p:cNvSpPr txBox="1"/>
          <p:nvPr/>
        </p:nvSpPr>
        <p:spPr>
          <a:xfrm>
            <a:off x="171492" y="1528547"/>
            <a:ext cx="6426489" cy="4524315"/>
          </a:xfrm>
          <a:prstGeom prst="rect">
            <a:avLst/>
          </a:prstGeom>
          <a:noFill/>
        </p:spPr>
        <p:txBody>
          <a:bodyPr wrap="square" rtlCol="0">
            <a:spAutoFit/>
          </a:bodyPr>
          <a:lstStyle/>
          <a:p>
            <a:r>
              <a:rPr lang="en-US" dirty="0"/>
              <a:t>The closing and gating of caves </a:t>
            </a:r>
          </a:p>
          <a:p>
            <a:r>
              <a:rPr lang="en-US" dirty="0"/>
              <a:t>Research is being done to help save bats: </a:t>
            </a:r>
          </a:p>
          <a:p>
            <a:pPr marL="285750" indent="-285750">
              <a:buFont typeface="Arial" panose="020B0604020202020204" pitchFamily="34" charset="0"/>
              <a:buChar char="•"/>
            </a:pPr>
            <a:r>
              <a:rPr lang="en-US" dirty="0"/>
              <a:t>Yearly or bi-yearly cave surveys for confirmed presence or absence of Pd, as well as bat counts</a:t>
            </a:r>
          </a:p>
          <a:p>
            <a:pPr marL="285750" indent="-285750">
              <a:buFont typeface="Arial" panose="020B0604020202020204" pitchFamily="34" charset="0"/>
              <a:buChar char="•"/>
            </a:pPr>
            <a:r>
              <a:rPr lang="en-US" dirty="0"/>
              <a:t>Different treatments and trials with confirmed Pd: </a:t>
            </a:r>
          </a:p>
          <a:p>
            <a:pPr marL="742950" lvl="1" indent="-285750">
              <a:buFont typeface="Arial" panose="020B0604020202020204" pitchFamily="34" charset="0"/>
              <a:buChar char="•"/>
            </a:pPr>
            <a:r>
              <a:rPr lang="en-US" dirty="0"/>
              <a:t>Directly applying anti-fungal loads to infected bats</a:t>
            </a:r>
          </a:p>
          <a:p>
            <a:pPr marL="742950" lvl="1" indent="-285750">
              <a:buFont typeface="Arial" panose="020B0604020202020204" pitchFamily="34" charset="0"/>
              <a:buChar char="•"/>
            </a:pPr>
            <a:r>
              <a:rPr lang="en-US" dirty="0"/>
              <a:t>Applying anti-fungal loads via spray mist within infected, but controlled structures (mines)</a:t>
            </a:r>
          </a:p>
          <a:p>
            <a:pPr marL="742950" lvl="1" indent="-285750">
              <a:buFont typeface="Arial" panose="020B0604020202020204" pitchFamily="34" charset="0"/>
              <a:buChar char="•"/>
            </a:pPr>
            <a:r>
              <a:rPr lang="en-US" dirty="0"/>
              <a:t>Sanitizing infected areas</a:t>
            </a:r>
          </a:p>
          <a:p>
            <a:pPr marL="742950" lvl="1" indent="-285750">
              <a:buFont typeface="Arial" panose="020B0604020202020204" pitchFamily="34" charset="0"/>
              <a:buChar char="•"/>
            </a:pPr>
            <a:r>
              <a:rPr lang="en-US" dirty="0"/>
              <a:t>The cooling of infected areas to create an </a:t>
            </a:r>
          </a:p>
          <a:p>
            <a:pPr lvl="1"/>
            <a:r>
              <a:rPr lang="en-US" dirty="0"/>
              <a:t>     in-hospitable environment for </a:t>
            </a:r>
            <a:r>
              <a:rPr lang="en-US" i="1" dirty="0"/>
              <a:t>Pd</a:t>
            </a:r>
            <a:r>
              <a:rPr lang="en-US" dirty="0"/>
              <a:t>.</a:t>
            </a:r>
          </a:p>
          <a:p>
            <a:pPr marL="742950" lvl="1" indent="-285750">
              <a:buFont typeface="Arial" panose="020B0604020202020204" pitchFamily="34" charset="0"/>
              <a:buChar char="•"/>
            </a:pPr>
            <a:r>
              <a:rPr lang="en-US" dirty="0"/>
              <a:t>Vaccine development</a:t>
            </a:r>
          </a:p>
          <a:p>
            <a:pPr marL="742950" lvl="1" indent="-285750">
              <a:buFont typeface="Arial" panose="020B0604020202020204" pitchFamily="34" charset="0"/>
              <a:buChar char="•"/>
            </a:pPr>
            <a:r>
              <a:rPr lang="en-US" dirty="0"/>
              <a:t>Medicines </a:t>
            </a:r>
          </a:p>
          <a:p>
            <a:pPr marL="742950" lvl="1" indent="-285750">
              <a:buFont typeface="Arial" panose="020B0604020202020204" pitchFamily="34" charset="0"/>
              <a:buChar char="•"/>
            </a:pPr>
            <a:r>
              <a:rPr lang="en-US" dirty="0"/>
              <a:t>Artificial hibernacula</a:t>
            </a:r>
          </a:p>
          <a:p>
            <a:pPr marL="742950" lvl="1" indent="-285750">
              <a:buFont typeface="Arial" panose="020B0604020202020204" pitchFamily="34" charset="0"/>
              <a:buChar char="•"/>
            </a:pP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95652" y="4258052"/>
            <a:ext cx="2826695" cy="2120021"/>
          </a:xfrm>
          <a:prstGeom prst="rect">
            <a:avLst/>
          </a:prstGeom>
        </p:spPr>
      </p:pic>
      <p:sp>
        <p:nvSpPr>
          <p:cNvPr id="7" name="Rectangle 6"/>
          <p:cNvSpPr/>
          <p:nvPr/>
        </p:nvSpPr>
        <p:spPr>
          <a:xfrm>
            <a:off x="9668124" y="3976681"/>
            <a:ext cx="2510624" cy="261610"/>
          </a:xfrm>
          <a:prstGeom prst="rect">
            <a:avLst/>
          </a:prstGeom>
        </p:spPr>
        <p:txBody>
          <a:bodyPr wrap="none">
            <a:spAutoFit/>
          </a:bodyPr>
          <a:lstStyle/>
          <a:p>
            <a:r>
              <a:rPr lang="en-US" sz="1100" dirty="0"/>
              <a:t>Vicky Beckham Smith, A-Z Animals</a:t>
            </a: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1047" t="7150" r="10823" b="11794"/>
          <a:stretch/>
        </p:blipFill>
        <p:spPr>
          <a:xfrm>
            <a:off x="10274368" y="1868265"/>
            <a:ext cx="1765268" cy="2121668"/>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1486" y="843376"/>
            <a:ext cx="3523770" cy="2358887"/>
          </a:xfrm>
          <a:prstGeom prst="rect">
            <a:avLst/>
          </a:prstGeom>
        </p:spPr>
      </p:pic>
      <p:sp>
        <p:nvSpPr>
          <p:cNvPr id="11" name="Rectangle 10"/>
          <p:cNvSpPr/>
          <p:nvPr/>
        </p:nvSpPr>
        <p:spPr>
          <a:xfrm>
            <a:off x="6584477" y="827619"/>
            <a:ext cx="1752403" cy="261610"/>
          </a:xfrm>
          <a:prstGeom prst="rect">
            <a:avLst/>
          </a:prstGeom>
        </p:spPr>
        <p:txBody>
          <a:bodyPr wrap="none">
            <a:spAutoFit/>
          </a:bodyPr>
          <a:lstStyle/>
          <a:p>
            <a:r>
              <a:rPr lang="en-US" sz="1100" dirty="0"/>
              <a:t>Pete Pattavina, USFWS </a:t>
            </a:r>
          </a:p>
        </p:txBody>
      </p:sp>
    </p:spTree>
    <p:extLst>
      <p:ext uri="{BB962C8B-B14F-4D97-AF65-F5344CB8AC3E}">
        <p14:creationId xmlns:p14="http://schemas.microsoft.com/office/powerpoint/2010/main" val="7266213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6187" y="113245"/>
            <a:ext cx="8610600" cy="1293028"/>
          </a:xfrm>
        </p:spPr>
        <p:txBody>
          <a:bodyPr/>
          <a:lstStyle/>
          <a:p>
            <a:r>
              <a:rPr lang="en-US" dirty="0"/>
              <a:t>What can you do to help?</a:t>
            </a:r>
          </a:p>
        </p:txBody>
      </p:sp>
      <p:sp>
        <p:nvSpPr>
          <p:cNvPr id="3" name="Content Placeholder 2"/>
          <p:cNvSpPr>
            <a:spLocks noGrp="1"/>
          </p:cNvSpPr>
          <p:nvPr>
            <p:ph idx="1"/>
          </p:nvPr>
        </p:nvSpPr>
        <p:spPr>
          <a:xfrm>
            <a:off x="1126387" y="1271895"/>
            <a:ext cx="10820400" cy="2484010"/>
          </a:xfrm>
        </p:spPr>
        <p:txBody>
          <a:bodyPr>
            <a:normAutofit/>
          </a:bodyPr>
          <a:lstStyle/>
          <a:p>
            <a:r>
              <a:rPr lang="en-US" dirty="0"/>
              <a:t>Tell your friends and family how cool bats are and what they do for our environment</a:t>
            </a:r>
          </a:p>
          <a:p>
            <a:r>
              <a:rPr lang="en-US" dirty="0"/>
              <a:t>Get permission from a state park or a local greenway to have your class or boy scout or girl scout group build a bat house for them</a:t>
            </a:r>
          </a:p>
          <a:p>
            <a:pPr marL="0" indent="0">
              <a:buNone/>
            </a:pPr>
            <a:endParaRPr lang="en-US" dirty="0"/>
          </a:p>
        </p:txBody>
      </p:sp>
      <p:sp>
        <p:nvSpPr>
          <p:cNvPr id="7" name="TextBox 6"/>
          <p:cNvSpPr txBox="1"/>
          <p:nvPr/>
        </p:nvSpPr>
        <p:spPr>
          <a:xfrm>
            <a:off x="3885503" y="2722082"/>
            <a:ext cx="184731" cy="246221"/>
          </a:xfrm>
          <a:prstGeom prst="rect">
            <a:avLst/>
          </a:prstGeom>
          <a:noFill/>
        </p:spPr>
        <p:txBody>
          <a:bodyPr wrap="none" rtlCol="0">
            <a:spAutoFit/>
          </a:bodyPr>
          <a:lstStyle/>
          <a:p>
            <a:endParaRPr lang="en-US" sz="1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6938" y="2875011"/>
            <a:ext cx="4952907" cy="3713451"/>
          </a:xfrm>
          <a:prstGeom prst="rect">
            <a:avLst/>
          </a:prstGeom>
        </p:spPr>
      </p:pic>
      <p:sp>
        <p:nvSpPr>
          <p:cNvPr id="8" name="TextBox 7"/>
          <p:cNvSpPr txBox="1"/>
          <p:nvPr/>
        </p:nvSpPr>
        <p:spPr>
          <a:xfrm>
            <a:off x="4520621" y="6457657"/>
            <a:ext cx="184731" cy="261610"/>
          </a:xfrm>
          <a:prstGeom prst="rect">
            <a:avLst/>
          </a:prstGeom>
          <a:noFill/>
        </p:spPr>
        <p:txBody>
          <a:bodyPr wrap="none" rtlCol="0">
            <a:spAutoFit/>
          </a:bodyPr>
          <a:lstStyle/>
          <a:p>
            <a:endParaRPr lang="en-US" sz="1100" dirty="0"/>
          </a:p>
        </p:txBody>
      </p:sp>
      <p:sp>
        <p:nvSpPr>
          <p:cNvPr id="9" name="Rectangle 8"/>
          <p:cNvSpPr/>
          <p:nvPr/>
        </p:nvSpPr>
        <p:spPr>
          <a:xfrm>
            <a:off x="6519845" y="6386866"/>
            <a:ext cx="1858201" cy="261610"/>
          </a:xfrm>
          <a:prstGeom prst="rect">
            <a:avLst/>
          </a:prstGeom>
        </p:spPr>
        <p:txBody>
          <a:bodyPr wrap="none">
            <a:spAutoFit/>
          </a:bodyPr>
          <a:lstStyle/>
          <a:p>
            <a:r>
              <a:rPr lang="en-US" sz="1100" dirty="0"/>
              <a:t>Ecological Solutions, Inc.</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2656" y="2948287"/>
            <a:ext cx="4604004" cy="3451860"/>
          </a:xfrm>
          <a:prstGeom prst="rect">
            <a:avLst/>
          </a:prstGeom>
        </p:spPr>
      </p:pic>
    </p:spTree>
    <p:extLst>
      <p:ext uri="{BB962C8B-B14F-4D97-AF65-F5344CB8AC3E}">
        <p14:creationId xmlns:p14="http://schemas.microsoft.com/office/powerpoint/2010/main" val="140122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8313" y="1045545"/>
            <a:ext cx="10283687" cy="2031325"/>
          </a:xfrm>
          <a:prstGeom prst="rect">
            <a:avLst/>
          </a:prstGeom>
        </p:spPr>
        <p:txBody>
          <a:bodyPr wrap="square">
            <a:spAutoFit/>
          </a:bodyPr>
          <a:lstStyle/>
          <a:p>
            <a:r>
              <a:rPr lang="en-US" dirty="0"/>
              <a:t>Volunteer with biologists and researchers in the cause</a:t>
            </a:r>
          </a:p>
          <a:p>
            <a:pPr lvl="1"/>
            <a:r>
              <a:rPr lang="en-US" dirty="0"/>
              <a:t>GADNR has an ongoing Acoustic volunteer survey program and can be found here:</a:t>
            </a:r>
          </a:p>
          <a:p>
            <a:pPr lvl="2"/>
            <a:r>
              <a:rPr lang="en-US" dirty="0">
                <a:hlinkClick r:id="rId2"/>
              </a:rPr>
              <a:t>http://www.georgiawildlife.com/anabatproject</a:t>
            </a:r>
            <a:endParaRPr lang="en-US" dirty="0"/>
          </a:p>
          <a:p>
            <a:r>
              <a:rPr lang="en-US" dirty="0"/>
              <a:t>Be mindful when caving and decontaminate any gear used </a:t>
            </a:r>
          </a:p>
          <a:p>
            <a:pPr lvl="1"/>
            <a:r>
              <a:rPr lang="en-US" dirty="0">
                <a:hlinkClick r:id="rId3"/>
              </a:rPr>
              <a:t>https://www.whitenosesyndrome.org/sites/default/files/resource/national_wns_decon_protocol_04.12.2016.pdf</a:t>
            </a:r>
            <a:endParaRPr lang="en-US" dirty="0"/>
          </a:p>
          <a:p>
            <a:r>
              <a:rPr lang="en-US" dirty="0"/>
              <a:t>Join the GA Bat Working Group or donate money to the group </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8465"/>
          <a:stretch/>
        </p:blipFill>
        <p:spPr>
          <a:xfrm>
            <a:off x="6908910" y="3240488"/>
            <a:ext cx="4935171" cy="3070091"/>
          </a:xfrm>
          <a:prstGeom prst="rect">
            <a:avLst/>
          </a:prstGeom>
        </p:spPr>
      </p:pic>
      <p:sp>
        <p:nvSpPr>
          <p:cNvPr id="4" name="TextBox 3"/>
          <p:cNvSpPr txBox="1"/>
          <p:nvPr/>
        </p:nvSpPr>
        <p:spPr>
          <a:xfrm>
            <a:off x="10157844" y="6310579"/>
            <a:ext cx="1585690" cy="246221"/>
          </a:xfrm>
          <a:prstGeom prst="rect">
            <a:avLst/>
          </a:prstGeom>
          <a:noFill/>
        </p:spPr>
        <p:txBody>
          <a:bodyPr wrap="none" rtlCol="0">
            <a:spAutoFit/>
          </a:bodyPr>
          <a:lstStyle/>
          <a:p>
            <a:r>
              <a:rPr lang="en-US" sz="1000" dirty="0"/>
              <a:t>www.georgiawildlife.com</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829" y="3294882"/>
            <a:ext cx="4434950" cy="3138807"/>
          </a:xfrm>
          <a:prstGeom prst="rect">
            <a:avLst/>
          </a:prstGeom>
        </p:spPr>
      </p:pic>
      <p:sp>
        <p:nvSpPr>
          <p:cNvPr id="6" name="Rectangle 5"/>
          <p:cNvSpPr/>
          <p:nvPr/>
        </p:nvSpPr>
        <p:spPr>
          <a:xfrm>
            <a:off x="940821" y="6390091"/>
            <a:ext cx="2061783" cy="261610"/>
          </a:xfrm>
          <a:prstGeom prst="rect">
            <a:avLst/>
          </a:prstGeom>
        </p:spPr>
        <p:txBody>
          <a:bodyPr wrap="none">
            <a:spAutoFit/>
          </a:bodyPr>
          <a:lstStyle/>
          <a:p>
            <a:r>
              <a:rPr lang="en-US" sz="1100" dirty="0"/>
              <a:t>Tom Whitehurst, SCCI caver</a:t>
            </a:r>
          </a:p>
        </p:txBody>
      </p:sp>
    </p:spTree>
    <p:extLst>
      <p:ext uri="{BB962C8B-B14F-4D97-AF65-F5344CB8AC3E}">
        <p14:creationId xmlns:p14="http://schemas.microsoft.com/office/powerpoint/2010/main" val="2579365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2130" y="97093"/>
            <a:ext cx="8610600" cy="1293028"/>
          </a:xfrm>
        </p:spPr>
        <p:txBody>
          <a:bodyPr/>
          <a:lstStyle/>
          <a:p>
            <a:pPr algn="ctr"/>
            <a:r>
              <a:rPr lang="en-US" dirty="0"/>
              <a:t>Species </a:t>
            </a:r>
          </a:p>
        </p:txBody>
      </p:sp>
      <p:sp>
        <p:nvSpPr>
          <p:cNvPr id="3" name="Content Placeholder 2"/>
          <p:cNvSpPr>
            <a:spLocks noGrp="1"/>
          </p:cNvSpPr>
          <p:nvPr>
            <p:ph idx="1"/>
          </p:nvPr>
        </p:nvSpPr>
        <p:spPr>
          <a:xfrm>
            <a:off x="1688190" y="1343559"/>
            <a:ext cx="10820400" cy="4621705"/>
          </a:xfrm>
        </p:spPr>
        <p:txBody>
          <a:bodyPr>
            <a:normAutofit/>
          </a:bodyPr>
          <a:lstStyle/>
          <a:p>
            <a:r>
              <a:rPr lang="en-US" sz="2100" dirty="0"/>
              <a:t>Over 1,200 species worldwide, it would take 23 school buses to hold 1,200 humans. It would take 6 bat houses, like the ones pictured to the right, to hold 1,200 bats.</a:t>
            </a:r>
          </a:p>
          <a:p>
            <a:pPr lvl="1"/>
            <a:r>
              <a:rPr lang="en-US" sz="1900" dirty="0"/>
              <a:t>Over 45 species in the USA</a:t>
            </a:r>
          </a:p>
          <a:p>
            <a:pPr lvl="1"/>
            <a:r>
              <a:rPr lang="en-US" sz="1800" dirty="0"/>
              <a:t>16 species found here in GA </a:t>
            </a:r>
          </a:p>
          <a:p>
            <a:pPr lvl="1"/>
            <a:endParaRPr lang="en-US" sz="1900" dirty="0"/>
          </a:p>
          <a:p>
            <a:pPr marL="457200" lvl="1"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3435" y="3171592"/>
            <a:ext cx="3630897" cy="2300261"/>
          </a:xfrm>
          <a:prstGeom prst="rect">
            <a:avLst/>
          </a:prstGeom>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59935" y="2456322"/>
            <a:ext cx="1857675" cy="3508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7798490" y="5922281"/>
            <a:ext cx="974947" cy="246221"/>
          </a:xfrm>
          <a:prstGeom prst="rect">
            <a:avLst/>
          </a:prstGeom>
          <a:noFill/>
        </p:spPr>
        <p:txBody>
          <a:bodyPr wrap="none" rtlCol="0">
            <a:spAutoFit/>
          </a:bodyPr>
          <a:lstStyle/>
          <a:p>
            <a:r>
              <a:rPr lang="en-US" sz="1000" dirty="0"/>
              <a:t>Dottie Brown</a:t>
            </a:r>
          </a:p>
        </p:txBody>
      </p:sp>
      <p:sp>
        <p:nvSpPr>
          <p:cNvPr id="13" name="TextBox 12"/>
          <p:cNvSpPr txBox="1"/>
          <p:nvPr/>
        </p:nvSpPr>
        <p:spPr>
          <a:xfrm>
            <a:off x="2167152" y="5441507"/>
            <a:ext cx="1220206" cy="246221"/>
          </a:xfrm>
          <a:prstGeom prst="rect">
            <a:avLst/>
          </a:prstGeom>
          <a:noFill/>
        </p:spPr>
        <p:txBody>
          <a:bodyPr wrap="none" rtlCol="0">
            <a:spAutoFit/>
          </a:bodyPr>
          <a:lstStyle/>
          <a:p>
            <a:r>
              <a:rPr lang="en-US" sz="1000" dirty="0"/>
              <a:t>en.wikipedia.org</a:t>
            </a:r>
          </a:p>
        </p:txBody>
      </p:sp>
    </p:spTree>
    <p:extLst>
      <p:ext uri="{BB962C8B-B14F-4D97-AF65-F5344CB8AC3E}">
        <p14:creationId xmlns:p14="http://schemas.microsoft.com/office/powerpoint/2010/main" val="1601994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9523" y="2451653"/>
            <a:ext cx="8610600" cy="2611058"/>
          </a:xfrm>
        </p:spPr>
        <p:txBody>
          <a:bodyPr>
            <a:normAutofit fontScale="90000"/>
          </a:bodyPr>
          <a:lstStyle/>
          <a:p>
            <a:r>
              <a:rPr lang="en-US" sz="3600" dirty="0"/>
              <a:t>For more Information and For classroom activities about bats to engage students, go to:</a:t>
            </a:r>
            <a:br>
              <a:rPr lang="en-US" sz="3600" dirty="0"/>
            </a:br>
            <a:br>
              <a:rPr lang="en-US" sz="3600" dirty="0"/>
            </a:br>
            <a:br>
              <a:rPr lang="en-US" sz="3600" dirty="0"/>
            </a:br>
            <a:r>
              <a:rPr lang="en-US" sz="2900" dirty="0">
                <a:latin typeface="Times New Roman" panose="02020603050405020304" pitchFamily="18" charset="0"/>
                <a:cs typeface="Times New Roman" panose="02020603050405020304" pitchFamily="18" charset="0"/>
                <a:hlinkClick r:id="rId2"/>
              </a:rPr>
              <a:t>www.georgiawildlife.com</a:t>
            </a:r>
            <a:br>
              <a:rPr lang="en-US" sz="2900" dirty="0">
                <a:latin typeface="Times New Roman" panose="02020603050405020304" pitchFamily="18" charset="0"/>
                <a:cs typeface="Times New Roman" panose="02020603050405020304" pitchFamily="18" charset="0"/>
              </a:rPr>
            </a:br>
            <a:br>
              <a:rPr lang="en-US" sz="2900" dirty="0">
                <a:latin typeface="Times New Roman" panose="02020603050405020304" pitchFamily="18" charset="0"/>
                <a:cs typeface="Times New Roman" panose="02020603050405020304" pitchFamily="18" charset="0"/>
              </a:rPr>
            </a:br>
            <a:r>
              <a:rPr lang="en-US" sz="2900" dirty="0">
                <a:latin typeface="Times New Roman" panose="02020603050405020304" pitchFamily="18" charset="0"/>
                <a:cs typeface="Times New Roman" panose="02020603050405020304" pitchFamily="18" charset="0"/>
                <a:hlinkClick r:id="rId3"/>
              </a:rPr>
              <a:t>www.gabats.org</a:t>
            </a:r>
            <a:br>
              <a:rPr lang="en-US" sz="2900" dirty="0">
                <a:latin typeface="Times New Roman" panose="02020603050405020304" pitchFamily="18" charset="0"/>
                <a:cs typeface="Times New Roman" panose="02020603050405020304" pitchFamily="18" charset="0"/>
              </a:rPr>
            </a:br>
            <a:br>
              <a:rPr lang="en-US" sz="2900" dirty="0">
                <a:latin typeface="Times New Roman" panose="02020603050405020304" pitchFamily="18" charset="0"/>
                <a:cs typeface="Times New Roman" panose="02020603050405020304" pitchFamily="18" charset="0"/>
              </a:rPr>
            </a:br>
            <a:r>
              <a:rPr lang="en-US" sz="2900" dirty="0">
                <a:latin typeface="Times New Roman" panose="02020603050405020304" pitchFamily="18" charset="0"/>
                <a:cs typeface="Times New Roman" panose="02020603050405020304" pitchFamily="18" charset="0"/>
                <a:hlinkClick r:id="rId4"/>
              </a:rPr>
              <a:t>www.Pintrest.com</a:t>
            </a:r>
            <a:r>
              <a:rPr lang="en-US" sz="2900" dirty="0">
                <a:latin typeface="Times New Roman" panose="02020603050405020304" pitchFamily="18" charset="0"/>
                <a:cs typeface="Times New Roman" panose="02020603050405020304" pitchFamily="18" charset="0"/>
              </a:rPr>
              <a:t> </a:t>
            </a:r>
            <a:br>
              <a:rPr lang="en-US" sz="2900" dirty="0">
                <a:latin typeface="Times New Roman" panose="02020603050405020304" pitchFamily="18" charset="0"/>
                <a:cs typeface="Times New Roman" panose="02020603050405020304" pitchFamily="18" charset="0"/>
              </a:rPr>
            </a:br>
            <a:br>
              <a:rPr lang="en-US" sz="2900" dirty="0">
                <a:latin typeface="Times New Roman" panose="02020603050405020304" pitchFamily="18" charset="0"/>
                <a:cs typeface="Times New Roman" panose="02020603050405020304" pitchFamily="18" charset="0"/>
              </a:rPr>
            </a:br>
            <a:r>
              <a:rPr lang="en-US" sz="2900" dirty="0">
                <a:latin typeface="Times New Roman" panose="02020603050405020304" pitchFamily="18" charset="0"/>
                <a:cs typeface="Times New Roman" panose="02020603050405020304" pitchFamily="18" charset="0"/>
                <a:hlinkClick r:id="rId5"/>
              </a:rPr>
              <a:t>www.batcon.org</a:t>
            </a:r>
            <a:br>
              <a:rPr lang="en-US" sz="3600" dirty="0"/>
            </a:br>
            <a:br>
              <a:rPr lang="en-US" dirty="0"/>
            </a:br>
            <a:endParaRPr lang="en-US" dirty="0"/>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5437" y="2085924"/>
            <a:ext cx="3946650" cy="4186880"/>
          </a:xfrm>
          <a:prstGeom prst="rect">
            <a:avLst/>
          </a:prstGeom>
        </p:spPr>
      </p:pic>
      <p:sp>
        <p:nvSpPr>
          <p:cNvPr id="4" name="Rectangle 3"/>
          <p:cNvSpPr/>
          <p:nvPr/>
        </p:nvSpPr>
        <p:spPr>
          <a:xfrm>
            <a:off x="1082470" y="6246300"/>
            <a:ext cx="2297424" cy="246221"/>
          </a:xfrm>
          <a:prstGeom prst="rect">
            <a:avLst/>
          </a:prstGeom>
        </p:spPr>
        <p:txBody>
          <a:bodyPr wrap="none">
            <a:spAutoFit/>
          </a:bodyPr>
          <a:lstStyle/>
          <a:p>
            <a:r>
              <a:rPr lang="en-US" sz="1000" dirty="0"/>
              <a:t>Vicky Beckham Smith, A-Z Animals</a:t>
            </a:r>
          </a:p>
        </p:txBody>
      </p:sp>
    </p:spTree>
    <p:extLst>
      <p:ext uri="{BB962C8B-B14F-4D97-AF65-F5344CB8AC3E}">
        <p14:creationId xmlns:p14="http://schemas.microsoft.com/office/powerpoint/2010/main" val="873928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139687" y="1717990"/>
            <a:ext cx="5645426" cy="4351337"/>
          </a:xfrm>
        </p:spPr>
        <p:txBody>
          <a:bodyPr/>
          <a:lstStyle/>
          <a:p>
            <a:r>
              <a:rPr lang="en-US" dirty="0"/>
              <a:t>Bats belong to the Order Chiroptera (which is Greek for ‘hand wing’)</a:t>
            </a:r>
          </a:p>
          <a:p>
            <a:r>
              <a:rPr lang="en-US" dirty="0"/>
              <a:t>Second largest order of mammals (rodents are first)~ 20% of all classified mammal species worldwide</a:t>
            </a:r>
          </a:p>
          <a:p>
            <a:r>
              <a:rPr lang="en-US" dirty="0"/>
              <a:t>Only mammal capable of flight</a:t>
            </a:r>
          </a:p>
          <a:p>
            <a:r>
              <a:rPr lang="en-US" dirty="0"/>
              <a:t>Two groups: Megabats and </a:t>
            </a:r>
            <a:r>
              <a:rPr lang="en-US" dirty="0" err="1"/>
              <a:t>Microbats</a:t>
            </a:r>
            <a:r>
              <a:rPr lang="en-US" dirty="0"/>
              <a:t> </a:t>
            </a:r>
          </a:p>
        </p:txBody>
      </p:sp>
      <p:sp>
        <p:nvSpPr>
          <p:cNvPr id="5" name="TextBox 4"/>
          <p:cNvSpPr txBox="1"/>
          <p:nvPr/>
        </p:nvSpPr>
        <p:spPr>
          <a:xfrm>
            <a:off x="7201162" y="5724940"/>
            <a:ext cx="1911101" cy="246221"/>
          </a:xfrm>
          <a:prstGeom prst="rect">
            <a:avLst/>
          </a:prstGeom>
          <a:noFill/>
        </p:spPr>
        <p:txBody>
          <a:bodyPr wrap="none" rtlCol="0">
            <a:spAutoFit/>
          </a:bodyPr>
          <a:lstStyle/>
          <a:p>
            <a:r>
              <a:rPr lang="en-US" sz="1000" dirty="0" err="1"/>
              <a:t>www..askabiologist.asu.edu</a:t>
            </a:r>
            <a:endParaRPr lang="en-US" sz="10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7705" y="1081886"/>
            <a:ext cx="4210257" cy="4669558"/>
          </a:xfrm>
          <a:prstGeom prst="rect">
            <a:avLst/>
          </a:prstGeom>
        </p:spPr>
      </p:pic>
    </p:spTree>
    <p:extLst>
      <p:ext uri="{BB962C8B-B14F-4D97-AF65-F5344CB8AC3E}">
        <p14:creationId xmlns:p14="http://schemas.microsoft.com/office/powerpoint/2010/main" val="4234393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665" y="4625"/>
            <a:ext cx="8610600" cy="1293028"/>
          </a:xfrm>
        </p:spPr>
        <p:txBody>
          <a:bodyPr/>
          <a:lstStyle/>
          <a:p>
            <a:r>
              <a:rPr lang="en-US" dirty="0"/>
              <a:t>Megabats</a:t>
            </a:r>
          </a:p>
        </p:txBody>
      </p:sp>
      <p:sp>
        <p:nvSpPr>
          <p:cNvPr id="3" name="Content Placeholder 2"/>
          <p:cNvSpPr>
            <a:spLocks noGrp="1"/>
          </p:cNvSpPr>
          <p:nvPr>
            <p:ph idx="1"/>
          </p:nvPr>
        </p:nvSpPr>
        <p:spPr>
          <a:xfrm>
            <a:off x="331302" y="1370108"/>
            <a:ext cx="6727222" cy="4024125"/>
          </a:xfrm>
        </p:spPr>
        <p:txBody>
          <a:bodyPr>
            <a:normAutofit fontScale="85000" lnSpcReduction="20000"/>
          </a:bodyPr>
          <a:lstStyle/>
          <a:p>
            <a:r>
              <a:rPr lang="en-US" dirty="0"/>
              <a:t>Largest type of bat</a:t>
            </a:r>
          </a:p>
          <a:p>
            <a:r>
              <a:rPr lang="en-US" dirty="0"/>
              <a:t>Smallest species is 2.4 inches long (half of highlighter or bic pen) and 25 grams (AA battery)</a:t>
            </a:r>
          </a:p>
          <a:p>
            <a:r>
              <a:rPr lang="en-US" dirty="0"/>
              <a:t>Largest is 5.6 feet in wingspan (refrigerator) and weighs 3.5 pounds (3.5 water bottles)</a:t>
            </a:r>
          </a:p>
          <a:p>
            <a:r>
              <a:rPr lang="en-US" dirty="0"/>
              <a:t>Use their ears, nose, and sight for flying and finding their food, some use tongue clicks for echolocation</a:t>
            </a:r>
          </a:p>
          <a:p>
            <a:r>
              <a:rPr lang="en-US" dirty="0"/>
              <a:t>Mostly roost in trees and shrubs, although some are found in caves</a:t>
            </a:r>
          </a:p>
          <a:p>
            <a:r>
              <a:rPr lang="en-US" dirty="0"/>
              <a:t>Smaller bats can hover while eating fruit, but the larger bats must land</a:t>
            </a:r>
          </a:p>
          <a:p>
            <a:r>
              <a:rPr lang="en-US" dirty="0"/>
              <a:t>Great pollinators and seed distributors </a:t>
            </a:r>
          </a:p>
          <a:p>
            <a:pPr lvl="1"/>
            <a:r>
              <a:rPr lang="en-US" dirty="0"/>
              <a:t>Helping to reproduce agave, bananas, mangoes, avocadoes, and cashews</a:t>
            </a:r>
          </a:p>
          <a:p>
            <a:endParaRPr lang="en-US" dirty="0"/>
          </a:p>
        </p:txBody>
      </p:sp>
      <p:sp>
        <p:nvSpPr>
          <p:cNvPr id="4" name="TextBox 3"/>
          <p:cNvSpPr txBox="1"/>
          <p:nvPr/>
        </p:nvSpPr>
        <p:spPr>
          <a:xfrm>
            <a:off x="10367802" y="6430363"/>
            <a:ext cx="184731" cy="246221"/>
          </a:xfrm>
          <a:prstGeom prst="rect">
            <a:avLst/>
          </a:prstGeom>
          <a:noFill/>
        </p:spPr>
        <p:txBody>
          <a:bodyPr wrap="none" rtlCol="0">
            <a:spAutoFit/>
          </a:bodyPr>
          <a:lstStyle/>
          <a:p>
            <a:endParaRPr lang="en-US" sz="1000" dirty="0"/>
          </a:p>
        </p:txBody>
      </p:sp>
      <p:sp>
        <p:nvSpPr>
          <p:cNvPr id="8" name="TextBox 7"/>
          <p:cNvSpPr txBox="1"/>
          <p:nvPr/>
        </p:nvSpPr>
        <p:spPr>
          <a:xfrm>
            <a:off x="6749441" y="4170549"/>
            <a:ext cx="184731" cy="246221"/>
          </a:xfrm>
          <a:prstGeom prst="rect">
            <a:avLst/>
          </a:prstGeom>
          <a:noFill/>
        </p:spPr>
        <p:txBody>
          <a:bodyPr wrap="none" rtlCol="0">
            <a:spAutoFit/>
          </a:bodyPr>
          <a:lstStyle/>
          <a:p>
            <a:endParaRPr lang="en-US" sz="1000" dirty="0"/>
          </a:p>
        </p:txBody>
      </p:sp>
      <p:sp>
        <p:nvSpPr>
          <p:cNvPr id="9" name="TextBox 8"/>
          <p:cNvSpPr txBox="1"/>
          <p:nvPr/>
        </p:nvSpPr>
        <p:spPr>
          <a:xfrm>
            <a:off x="3886984" y="6531521"/>
            <a:ext cx="184731" cy="246221"/>
          </a:xfrm>
          <a:prstGeom prst="rect">
            <a:avLst/>
          </a:prstGeom>
          <a:noFill/>
        </p:spPr>
        <p:txBody>
          <a:bodyPr wrap="none" rtlCol="0">
            <a:spAutoFit/>
          </a:bodyPr>
          <a:lstStyle/>
          <a:p>
            <a:endParaRPr lang="en-US" sz="1000" dirty="0"/>
          </a:p>
        </p:txBody>
      </p:sp>
      <p:sp>
        <p:nvSpPr>
          <p:cNvPr id="7" name="TextBox 6"/>
          <p:cNvSpPr txBox="1"/>
          <p:nvPr/>
        </p:nvSpPr>
        <p:spPr>
          <a:xfrm>
            <a:off x="312154" y="3639738"/>
            <a:ext cx="1501182" cy="261610"/>
          </a:xfrm>
          <a:prstGeom prst="rect">
            <a:avLst/>
          </a:prstGeom>
          <a:noFill/>
        </p:spPr>
        <p:txBody>
          <a:bodyPr wrap="square" rtlCol="0">
            <a:spAutoFit/>
          </a:bodyPr>
          <a:lstStyle/>
          <a:p>
            <a:endParaRPr lang="en-US" sz="1100" dirty="0">
              <a:solidFill>
                <a:srgbClr val="FFFF00"/>
              </a:solidFill>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4213"/>
          <a:stretch/>
        </p:blipFill>
        <p:spPr>
          <a:xfrm>
            <a:off x="6808237" y="1388835"/>
            <a:ext cx="5247162" cy="3102068"/>
          </a:xfrm>
          <a:prstGeom prst="rect">
            <a:avLst/>
          </a:prstGeom>
        </p:spPr>
      </p:pic>
      <p:sp>
        <p:nvSpPr>
          <p:cNvPr id="6" name="TextBox 5"/>
          <p:cNvSpPr txBox="1"/>
          <p:nvPr/>
        </p:nvSpPr>
        <p:spPr>
          <a:xfrm>
            <a:off x="6808237" y="4283026"/>
            <a:ext cx="885179" cy="261610"/>
          </a:xfrm>
          <a:prstGeom prst="rect">
            <a:avLst/>
          </a:prstGeom>
          <a:noFill/>
        </p:spPr>
        <p:txBody>
          <a:bodyPr wrap="none" rtlCol="0">
            <a:spAutoFit/>
          </a:bodyPr>
          <a:lstStyle/>
          <a:p>
            <a:r>
              <a:rPr lang="en-US" sz="1100" dirty="0">
                <a:solidFill>
                  <a:schemeClr val="bg1"/>
                </a:solidFill>
              </a:rPr>
              <a:t>bbc.co.uk</a:t>
            </a: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22518" t="13913" r="17021" b="13044"/>
          <a:stretch/>
        </p:blipFill>
        <p:spPr>
          <a:xfrm>
            <a:off x="10327212" y="4762303"/>
            <a:ext cx="912988" cy="1960849"/>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t="22028" b="22900"/>
          <a:stretch/>
        </p:blipFill>
        <p:spPr>
          <a:xfrm>
            <a:off x="3940160" y="5303928"/>
            <a:ext cx="1150520" cy="1126435"/>
          </a:xfrm>
          <a:prstGeom prst="rect">
            <a:avLst/>
          </a:prstGeom>
        </p:spPr>
      </p:pic>
      <p:sp>
        <p:nvSpPr>
          <p:cNvPr id="14" name="Rectangle 13"/>
          <p:cNvSpPr/>
          <p:nvPr/>
        </p:nvSpPr>
        <p:spPr>
          <a:xfrm>
            <a:off x="3068525" y="6422668"/>
            <a:ext cx="912429" cy="261610"/>
          </a:xfrm>
          <a:prstGeom prst="rect">
            <a:avLst/>
          </a:prstGeom>
        </p:spPr>
        <p:txBody>
          <a:bodyPr wrap="none">
            <a:spAutoFit/>
          </a:bodyPr>
          <a:lstStyle/>
          <a:p>
            <a:r>
              <a:rPr lang="en-US" sz="1100" dirty="0"/>
              <a:t>Kim Chase</a:t>
            </a: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33063" y="5171666"/>
            <a:ext cx="1557949" cy="1512612"/>
          </a:xfrm>
          <a:prstGeom prst="rect">
            <a:avLst/>
          </a:prstGeom>
        </p:spPr>
      </p:pic>
      <p:pic>
        <p:nvPicPr>
          <p:cNvPr id="20" name="Picture 19"/>
          <p:cNvPicPr>
            <a:picLocks noChangeAspect="1"/>
          </p:cNvPicPr>
          <p:nvPr/>
        </p:nvPicPr>
        <p:blipFill rotWithShape="1">
          <a:blip r:embed="rId6">
            <a:extLst>
              <a:ext uri="{28A0092B-C50C-407E-A947-70E740481C1C}">
                <a14:useLocalDpi xmlns:a14="http://schemas.microsoft.com/office/drawing/2010/main" val="0"/>
              </a:ext>
            </a:extLst>
          </a:blip>
          <a:srcRect l="21556" r="20937"/>
          <a:stretch/>
        </p:blipFill>
        <p:spPr>
          <a:xfrm>
            <a:off x="7532248" y="4705485"/>
            <a:ext cx="1131909" cy="2051396"/>
          </a:xfrm>
          <a:prstGeom prst="rect">
            <a:avLst/>
          </a:prstGeom>
        </p:spPr>
      </p:pic>
      <p:sp>
        <p:nvSpPr>
          <p:cNvPr id="21" name="Rectangle 20"/>
          <p:cNvSpPr/>
          <p:nvPr/>
        </p:nvSpPr>
        <p:spPr>
          <a:xfrm>
            <a:off x="6539787" y="6519275"/>
            <a:ext cx="1035861" cy="261610"/>
          </a:xfrm>
          <a:prstGeom prst="rect">
            <a:avLst/>
          </a:prstGeom>
        </p:spPr>
        <p:txBody>
          <a:bodyPr wrap="none">
            <a:spAutoFit/>
          </a:bodyPr>
          <a:lstStyle/>
          <a:p>
            <a:r>
              <a:rPr lang="en-US" sz="1100" dirty="0"/>
              <a:t>g</a:t>
            </a:r>
            <a:r>
              <a:rPr lang="en-US" sz="1100" dirty="0"/>
              <a:t>oogle.com</a:t>
            </a:r>
          </a:p>
        </p:txBody>
      </p:sp>
      <p:sp>
        <p:nvSpPr>
          <p:cNvPr id="22" name="Rectangle 21"/>
          <p:cNvSpPr/>
          <p:nvPr/>
        </p:nvSpPr>
        <p:spPr>
          <a:xfrm>
            <a:off x="9481877" y="6510574"/>
            <a:ext cx="912429" cy="261610"/>
          </a:xfrm>
          <a:prstGeom prst="rect">
            <a:avLst/>
          </a:prstGeom>
        </p:spPr>
        <p:txBody>
          <a:bodyPr wrap="none">
            <a:spAutoFit/>
          </a:bodyPr>
          <a:lstStyle/>
          <a:p>
            <a:r>
              <a:rPr lang="en-US" sz="1100" dirty="0"/>
              <a:t>Kim Chase</a:t>
            </a:r>
          </a:p>
        </p:txBody>
      </p:sp>
    </p:spTree>
    <p:extLst>
      <p:ext uri="{BB962C8B-B14F-4D97-AF65-F5344CB8AC3E}">
        <p14:creationId xmlns:p14="http://schemas.microsoft.com/office/powerpoint/2010/main" val="340467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nodePh="1">
                                  <p:stCondLst>
                                    <p:cond delay="0"/>
                                  </p:stCondLst>
                                  <p:endCondLst>
                                    <p:cond evt="begin" delay="0">
                                      <p:tn val="10"/>
                                    </p:cond>
                                  </p:end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anim calcmode="lin" valueType="num">
                                      <p:cBhvr>
                                        <p:cTn id="13" dur="2000" fill="hold"/>
                                        <p:tgtEl>
                                          <p:spTgt spid="9"/>
                                        </p:tgtEl>
                                        <p:attrNameLst>
                                          <p:attrName>ppt_w</p:attrName>
                                        </p:attrNameLst>
                                      </p:cBhvr>
                                      <p:tavLst>
                                        <p:tav tm="0" fmla="#ppt_w*sin(2.5*pi*$)">
                                          <p:val>
                                            <p:fltVal val="0"/>
                                          </p:val>
                                        </p:tav>
                                        <p:tav tm="100000">
                                          <p:val>
                                            <p:fltVal val="1"/>
                                          </p:val>
                                        </p:tav>
                                      </p:tavLst>
                                    </p:anim>
                                    <p:anim calcmode="lin" valueType="num">
                                      <p:cBhvr>
                                        <p:cTn id="14" dur="2000" fill="hold"/>
                                        <p:tgtEl>
                                          <p:spTgt spid="9"/>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nodePh="1">
                                  <p:stCondLst>
                                    <p:cond delay="0"/>
                                  </p:stCondLst>
                                  <p:endCondLst>
                                    <p:cond evt="begin" delay="0">
                                      <p:tn val="15"/>
                                    </p:cond>
                                  </p:end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anim calcmode="lin" valueType="num">
                                      <p:cBhvr>
                                        <p:cTn id="18" dur="2000" fill="hold"/>
                                        <p:tgtEl>
                                          <p:spTgt spid="4"/>
                                        </p:tgtEl>
                                        <p:attrNameLst>
                                          <p:attrName>ppt_w</p:attrName>
                                        </p:attrNameLst>
                                      </p:cBhvr>
                                      <p:tavLst>
                                        <p:tav tm="0" fmla="#ppt_w*sin(2.5*pi*$)">
                                          <p:val>
                                            <p:fltVal val="0"/>
                                          </p:val>
                                        </p:tav>
                                        <p:tav tm="100000">
                                          <p:val>
                                            <p:fltVal val="1"/>
                                          </p:val>
                                        </p:tav>
                                      </p:tavLst>
                                    </p:anim>
                                    <p:anim calcmode="lin" valueType="num">
                                      <p:cBhvr>
                                        <p:cTn id="1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3616" r="19399" b="3156"/>
          <a:stretch/>
        </p:blipFill>
        <p:spPr>
          <a:xfrm>
            <a:off x="6003235" y="145774"/>
            <a:ext cx="5340626" cy="3453249"/>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577" t="6157" r="-3454"/>
          <a:stretch/>
        </p:blipFill>
        <p:spPr>
          <a:xfrm>
            <a:off x="770500" y="1378227"/>
            <a:ext cx="3511826" cy="444159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5177" y="3599023"/>
            <a:ext cx="4967691" cy="3065997"/>
          </a:xfrm>
          <a:prstGeom prst="rect">
            <a:avLst/>
          </a:prstGeom>
        </p:spPr>
      </p:pic>
      <p:sp>
        <p:nvSpPr>
          <p:cNvPr id="5" name="Rectangle 4"/>
          <p:cNvSpPr/>
          <p:nvPr/>
        </p:nvSpPr>
        <p:spPr>
          <a:xfrm>
            <a:off x="8951583" y="6403410"/>
            <a:ext cx="885179" cy="261610"/>
          </a:xfrm>
          <a:prstGeom prst="rect">
            <a:avLst/>
          </a:prstGeom>
        </p:spPr>
        <p:txBody>
          <a:bodyPr wrap="none">
            <a:spAutoFit/>
          </a:bodyPr>
          <a:lstStyle/>
          <a:p>
            <a:r>
              <a:rPr lang="en-US" sz="1100" dirty="0"/>
              <a:t>bbc.co.uk</a:t>
            </a:r>
          </a:p>
        </p:txBody>
      </p:sp>
    </p:spTree>
    <p:extLst>
      <p:ext uri="{BB962C8B-B14F-4D97-AF65-F5344CB8AC3E}">
        <p14:creationId xmlns:p14="http://schemas.microsoft.com/office/powerpoint/2010/main" val="3348517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933" y="538358"/>
            <a:ext cx="8610600" cy="1293028"/>
          </a:xfrm>
        </p:spPr>
        <p:txBody>
          <a:bodyPr/>
          <a:lstStyle/>
          <a:p>
            <a:r>
              <a:rPr lang="en-US" dirty="0"/>
              <a:t>What do they eat?</a:t>
            </a:r>
          </a:p>
        </p:txBody>
      </p:sp>
      <p:sp>
        <p:nvSpPr>
          <p:cNvPr id="3" name="Content Placeholder 2"/>
          <p:cNvSpPr>
            <a:spLocks noGrp="1"/>
          </p:cNvSpPr>
          <p:nvPr>
            <p:ph idx="1"/>
          </p:nvPr>
        </p:nvSpPr>
        <p:spPr>
          <a:xfrm>
            <a:off x="1114137" y="1716260"/>
            <a:ext cx="10820400" cy="4024125"/>
          </a:xfrm>
        </p:spPr>
        <p:txBody>
          <a:bodyPr>
            <a:normAutofit/>
          </a:bodyPr>
          <a:lstStyle/>
          <a:p>
            <a:pPr marL="457200" lvl="1" indent="0">
              <a:buNone/>
            </a:pPr>
            <a:r>
              <a:rPr lang="en-US" sz="1600" dirty="0"/>
              <a:t>Nectar, pollen and flowers</a:t>
            </a:r>
          </a:p>
          <a:p>
            <a:pPr marL="457200" lvl="1" indent="0">
              <a:buNone/>
            </a:pPr>
            <a:endParaRPr lang="en-US" dirty="0"/>
          </a:p>
          <a:p>
            <a:pPr lvl="1"/>
            <a:endParaRPr lang="en-US" dirty="0"/>
          </a:p>
          <a:p>
            <a:pPr lvl="1"/>
            <a:endParaRPr lang="en-US" dirty="0"/>
          </a:p>
          <a:p>
            <a:pPr lvl="1"/>
            <a:endParaRPr lang="en-US" dirty="0"/>
          </a:p>
          <a:p>
            <a:pPr marL="457200" lvl="1" indent="0">
              <a:buNone/>
            </a:pPr>
            <a:endParaRPr lang="en-US" dirty="0"/>
          </a:p>
        </p:txBody>
      </p:sp>
      <p:sp>
        <p:nvSpPr>
          <p:cNvPr id="5" name="TextBox 4"/>
          <p:cNvSpPr txBox="1"/>
          <p:nvPr/>
        </p:nvSpPr>
        <p:spPr>
          <a:xfrm>
            <a:off x="1491064" y="3583604"/>
            <a:ext cx="184731" cy="246221"/>
          </a:xfrm>
          <a:prstGeom prst="rect">
            <a:avLst/>
          </a:prstGeom>
          <a:noFill/>
        </p:spPr>
        <p:txBody>
          <a:bodyPr wrap="none" rtlCol="0">
            <a:spAutoFit/>
          </a:bodyPr>
          <a:lstStyle/>
          <a:p>
            <a:endParaRPr lang="en-US" sz="1000" dirty="0"/>
          </a:p>
        </p:txBody>
      </p:sp>
      <p:sp>
        <p:nvSpPr>
          <p:cNvPr id="9" name="TextBox 8"/>
          <p:cNvSpPr txBox="1"/>
          <p:nvPr/>
        </p:nvSpPr>
        <p:spPr>
          <a:xfrm>
            <a:off x="9155186" y="2221502"/>
            <a:ext cx="184731" cy="246221"/>
          </a:xfrm>
          <a:prstGeom prst="rect">
            <a:avLst/>
          </a:prstGeom>
          <a:noFill/>
        </p:spPr>
        <p:txBody>
          <a:bodyPr wrap="none" rtlCol="0">
            <a:spAutoFit/>
          </a:bodyPr>
          <a:lstStyle/>
          <a:p>
            <a:endParaRPr lang="en-US" sz="1000" dirty="0"/>
          </a:p>
        </p:txBody>
      </p:sp>
      <p:sp>
        <p:nvSpPr>
          <p:cNvPr id="10" name="Rectangle 9"/>
          <p:cNvSpPr/>
          <p:nvPr/>
        </p:nvSpPr>
        <p:spPr>
          <a:xfrm>
            <a:off x="7586936" y="1716260"/>
            <a:ext cx="6096000" cy="338554"/>
          </a:xfrm>
          <a:prstGeom prst="rect">
            <a:avLst/>
          </a:prstGeom>
        </p:spPr>
        <p:txBody>
          <a:bodyPr>
            <a:spAutoFit/>
          </a:bodyPr>
          <a:lstStyle/>
          <a:p>
            <a:pPr lvl="1"/>
            <a:r>
              <a:rPr lang="en-US" sz="1600" dirty="0"/>
              <a:t>Fruit and leaves</a:t>
            </a:r>
            <a:endParaRPr lang="en-US" dirty="0"/>
          </a:p>
        </p:txBody>
      </p:sp>
      <p:sp>
        <p:nvSpPr>
          <p:cNvPr id="12" name="TextBox 11"/>
          <p:cNvSpPr txBox="1"/>
          <p:nvPr/>
        </p:nvSpPr>
        <p:spPr>
          <a:xfrm>
            <a:off x="6820617" y="5142182"/>
            <a:ext cx="184731" cy="246221"/>
          </a:xfrm>
          <a:prstGeom prst="rect">
            <a:avLst/>
          </a:prstGeom>
          <a:noFill/>
        </p:spPr>
        <p:txBody>
          <a:bodyPr wrap="none" rtlCol="0">
            <a:spAutoFit/>
          </a:bodyPr>
          <a:lstStyle/>
          <a:p>
            <a:endParaRPr lang="en-US" sz="1000" dirty="0"/>
          </a:p>
        </p:txBody>
      </p:sp>
      <p:sp>
        <p:nvSpPr>
          <p:cNvPr id="14" name="Rectangle 13"/>
          <p:cNvSpPr/>
          <p:nvPr/>
        </p:nvSpPr>
        <p:spPr>
          <a:xfrm>
            <a:off x="10450205" y="6547716"/>
            <a:ext cx="184731" cy="246221"/>
          </a:xfrm>
          <a:prstGeom prst="rect">
            <a:avLst/>
          </a:prstGeom>
        </p:spPr>
        <p:txBody>
          <a:bodyPr wrap="none">
            <a:spAutoFit/>
          </a:bodyPr>
          <a:lstStyle/>
          <a:p>
            <a:endParaRPr lang="en-US" sz="1000" dirty="0"/>
          </a:p>
        </p:txBody>
      </p:sp>
      <p:sp>
        <p:nvSpPr>
          <p:cNvPr id="6" name="TextBox 5"/>
          <p:cNvSpPr txBox="1"/>
          <p:nvPr/>
        </p:nvSpPr>
        <p:spPr>
          <a:xfrm>
            <a:off x="7447722" y="5265292"/>
            <a:ext cx="1326685" cy="369332"/>
          </a:xfrm>
          <a:prstGeom prst="rect">
            <a:avLst/>
          </a:prstGeom>
          <a:noFill/>
        </p:spPr>
        <p:txBody>
          <a:bodyPr wrap="square" rtlCol="0">
            <a:spAutoFit/>
          </a:bodyPr>
          <a:lstStyle/>
          <a:p>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301" y="2134882"/>
            <a:ext cx="3825119" cy="4535944"/>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3420" y="2178243"/>
            <a:ext cx="6120929" cy="4315322"/>
          </a:xfrm>
          <a:prstGeom prst="rect">
            <a:avLst/>
          </a:prstGeom>
        </p:spPr>
      </p:pic>
    </p:spTree>
    <p:extLst>
      <p:ext uri="{BB962C8B-B14F-4D97-AF65-F5344CB8AC3E}">
        <p14:creationId xmlns:p14="http://schemas.microsoft.com/office/powerpoint/2010/main" val="3033109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nodePh="1">
                                  <p:stCondLst>
                                    <p:cond delay="0"/>
                                  </p:stCondLst>
                                  <p:endCondLst>
                                    <p:cond evt="begin" delay="0">
                                      <p:tn val="23"/>
                                    </p:cond>
                                  </p:end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nodePh="1">
                                  <p:stCondLst>
                                    <p:cond delay="0"/>
                                  </p:stCondLst>
                                  <p:endCondLst>
                                    <p:cond evt="begin" delay="0">
                                      <p:tn val="27"/>
                                    </p:cond>
                                  </p:end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nodePh="1">
                                  <p:stCondLst>
                                    <p:cond delay="0"/>
                                  </p:stCondLst>
                                  <p:endCondLst>
                                    <p:cond evt="begin" delay="0">
                                      <p:tn val="31"/>
                                    </p:cond>
                                  </p:end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00"/>
                                        <p:tgtEl>
                                          <p:spTgt spid="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par>
                                <p:cTn id="43" presetID="22" presetClass="entr" presetSubtype="4"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down)">
                                      <p:cBhvr>
                                        <p:cTn id="45" dur="500"/>
                                        <p:tgtEl>
                                          <p:spTgt spid="11"/>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3">
                                            <p:txEl>
                                              <p:pRg st="0" end="0"/>
                                            </p:txEl>
                                          </p:spTgt>
                                        </p:tgtEl>
                                        <p:attrNameLst>
                                          <p:attrName>style.visibility</p:attrName>
                                        </p:attrNameLst>
                                      </p:cBhvr>
                                      <p:to>
                                        <p:strVal val="visible"/>
                                      </p:to>
                                    </p:set>
                                    <p:animEffect transition="in" filter="wipe(down)">
                                      <p:cBhvr>
                                        <p:cTn id="4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9" grpId="0"/>
      <p:bldP spid="10" grpId="0"/>
      <p:bldP spid="12"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646" y="154763"/>
            <a:ext cx="8610600" cy="1293028"/>
          </a:xfrm>
        </p:spPr>
        <p:txBody>
          <a:bodyPr/>
          <a:lstStyle/>
          <a:p>
            <a:r>
              <a:rPr lang="en-US" dirty="0"/>
              <a:t>Distribution</a:t>
            </a:r>
          </a:p>
        </p:txBody>
      </p:sp>
      <p:sp>
        <p:nvSpPr>
          <p:cNvPr id="3" name="Content Placeholder 2"/>
          <p:cNvSpPr>
            <a:spLocks noGrp="1"/>
          </p:cNvSpPr>
          <p:nvPr>
            <p:ph idx="1"/>
          </p:nvPr>
        </p:nvSpPr>
        <p:spPr>
          <a:xfrm>
            <a:off x="1202633" y="1839715"/>
            <a:ext cx="10820400" cy="4024125"/>
          </a:xfrm>
        </p:spPr>
        <p:txBody>
          <a:bodyPr/>
          <a:lstStyle/>
          <a:p>
            <a:pPr lvl="1"/>
            <a:r>
              <a:rPr lang="en-US" dirty="0"/>
              <a:t>Old World Tropics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0233" y="1554613"/>
            <a:ext cx="6226451" cy="4634621"/>
          </a:xfrm>
          <a:prstGeom prst="rect">
            <a:avLst/>
          </a:prstGeom>
        </p:spPr>
      </p:pic>
      <p:sp>
        <p:nvSpPr>
          <p:cNvPr id="5" name="TextBox 4"/>
          <p:cNvSpPr txBox="1"/>
          <p:nvPr/>
        </p:nvSpPr>
        <p:spPr>
          <a:xfrm>
            <a:off x="10096908" y="6148941"/>
            <a:ext cx="1369286" cy="246221"/>
          </a:xfrm>
          <a:prstGeom prst="rect">
            <a:avLst/>
          </a:prstGeom>
          <a:noFill/>
        </p:spPr>
        <p:txBody>
          <a:bodyPr wrap="none" rtlCol="0">
            <a:spAutoFit/>
          </a:bodyPr>
          <a:lstStyle/>
          <a:p>
            <a:r>
              <a:rPr lang="en-US" sz="1000" dirty="0"/>
              <a:t>www.nhc.ed.ac.uk</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9627" r="31791"/>
          <a:stretch/>
        </p:blipFill>
        <p:spPr>
          <a:xfrm>
            <a:off x="300795" y="3084453"/>
            <a:ext cx="4077315" cy="2965257"/>
          </a:xfrm>
          <a:prstGeom prst="rect">
            <a:avLst/>
          </a:prstGeom>
        </p:spPr>
      </p:pic>
      <p:sp>
        <p:nvSpPr>
          <p:cNvPr id="7" name="Rectangle 6"/>
          <p:cNvSpPr/>
          <p:nvPr/>
        </p:nvSpPr>
        <p:spPr>
          <a:xfrm>
            <a:off x="221686" y="6010441"/>
            <a:ext cx="885179" cy="261610"/>
          </a:xfrm>
          <a:prstGeom prst="rect">
            <a:avLst/>
          </a:prstGeom>
        </p:spPr>
        <p:txBody>
          <a:bodyPr wrap="none">
            <a:spAutoFit/>
          </a:bodyPr>
          <a:lstStyle/>
          <a:p>
            <a:r>
              <a:rPr lang="en-US" sz="1100" dirty="0"/>
              <a:t>bbc.co.uk</a:t>
            </a:r>
          </a:p>
        </p:txBody>
      </p:sp>
    </p:spTree>
    <p:extLst>
      <p:ext uri="{BB962C8B-B14F-4D97-AF65-F5344CB8AC3E}">
        <p14:creationId xmlns:p14="http://schemas.microsoft.com/office/powerpoint/2010/main" val="2227819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296" y="90184"/>
            <a:ext cx="8610600" cy="807012"/>
          </a:xfrm>
        </p:spPr>
        <p:txBody>
          <a:bodyPr/>
          <a:lstStyle/>
          <a:p>
            <a:r>
              <a:rPr lang="en-US" dirty="0" err="1"/>
              <a:t>microbats</a:t>
            </a:r>
            <a:endParaRPr lang="en-US" dirty="0"/>
          </a:p>
        </p:txBody>
      </p:sp>
      <p:sp>
        <p:nvSpPr>
          <p:cNvPr id="3" name="Content Placeholder 2"/>
          <p:cNvSpPr>
            <a:spLocks noGrp="1"/>
          </p:cNvSpPr>
          <p:nvPr>
            <p:ph idx="1"/>
          </p:nvPr>
        </p:nvSpPr>
        <p:spPr>
          <a:xfrm>
            <a:off x="442738" y="1360014"/>
            <a:ext cx="7146234" cy="4024125"/>
          </a:xfrm>
        </p:spPr>
        <p:txBody>
          <a:bodyPr>
            <a:normAutofit fontScale="85000" lnSpcReduction="20000"/>
          </a:bodyPr>
          <a:lstStyle/>
          <a:p>
            <a:r>
              <a:rPr lang="en-US" sz="2000" dirty="0"/>
              <a:t>They can eat between 300-500 mosquitoes and mosquito sized insects in the same amount of time you have your school lunch (~30 min)! </a:t>
            </a:r>
          </a:p>
          <a:p>
            <a:r>
              <a:rPr lang="en-US" sz="2000" dirty="0"/>
              <a:t>Bats help to control populations of insects that carry diseases, such as mosquitoes, as well as the many other insects that eat and spoil all the crops</a:t>
            </a:r>
          </a:p>
          <a:p>
            <a:r>
              <a:rPr lang="en-US" sz="2000" dirty="0"/>
              <a:t>Smallest species is 1.14 inches long (paperclip) and weighs 2 grams (2 dollar bills)</a:t>
            </a:r>
          </a:p>
          <a:p>
            <a:r>
              <a:rPr lang="en-US" sz="2000" dirty="0"/>
              <a:t>Largest is 39 inches in wingspan (width of twin bed) and weighs 190 grams (2 sticks of butter)</a:t>
            </a:r>
          </a:p>
          <a:p>
            <a:r>
              <a:rPr lang="en-US" sz="2000" dirty="0"/>
              <a:t>Use Echolocation (finding objects through echoed sound) to find food</a:t>
            </a:r>
          </a:p>
          <a:p>
            <a:r>
              <a:rPr lang="en-US" sz="2000" dirty="0"/>
              <a:t>Most have good sight– helps in flight </a:t>
            </a:r>
            <a:r>
              <a:rPr lang="en-US" sz="1800" dirty="0"/>
              <a:t>at night </a:t>
            </a:r>
          </a:p>
          <a:p>
            <a:r>
              <a:rPr lang="en-US" sz="2000" dirty="0"/>
              <a:t>Mostly roost in caves and trees, but also use bridges, man-made structures (houses and bat boxes), and rocks </a:t>
            </a:r>
          </a:p>
          <a:p>
            <a:r>
              <a:rPr lang="en-US" sz="2000" dirty="0"/>
              <a:t>Most catch insects while in the air</a:t>
            </a:r>
          </a:p>
          <a:p>
            <a:endParaRPr lang="en-US" sz="2000" dirty="0"/>
          </a:p>
        </p:txBody>
      </p:sp>
      <p:sp>
        <p:nvSpPr>
          <p:cNvPr id="6" name="TextBox 5"/>
          <p:cNvSpPr txBox="1"/>
          <p:nvPr/>
        </p:nvSpPr>
        <p:spPr>
          <a:xfrm>
            <a:off x="10769495" y="6331834"/>
            <a:ext cx="184731" cy="246221"/>
          </a:xfrm>
          <a:prstGeom prst="rect">
            <a:avLst/>
          </a:prstGeom>
          <a:noFill/>
        </p:spPr>
        <p:txBody>
          <a:bodyPr wrap="none" rtlCol="0">
            <a:spAutoFit/>
          </a:bodyPr>
          <a:lstStyle/>
          <a:p>
            <a:endParaRPr lang="en-US" sz="1000" dirty="0"/>
          </a:p>
        </p:txBody>
      </p:sp>
      <p:sp>
        <p:nvSpPr>
          <p:cNvPr id="7" name="TextBox 6"/>
          <p:cNvSpPr txBox="1"/>
          <p:nvPr/>
        </p:nvSpPr>
        <p:spPr>
          <a:xfrm>
            <a:off x="1662786" y="6309776"/>
            <a:ext cx="184731" cy="246221"/>
          </a:xfrm>
          <a:prstGeom prst="rect">
            <a:avLst/>
          </a:prstGeom>
          <a:noFill/>
        </p:spPr>
        <p:txBody>
          <a:bodyPr wrap="none" rtlCol="0">
            <a:spAutoFit/>
          </a:bodyPr>
          <a:lstStyle/>
          <a:p>
            <a:endParaRPr lang="en-US" sz="10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4897" t="29241" r="26104" b="23206"/>
          <a:stretch/>
        </p:blipFill>
        <p:spPr>
          <a:xfrm>
            <a:off x="7679689" y="1361733"/>
            <a:ext cx="4210979" cy="3485322"/>
          </a:xfrm>
          <a:prstGeom prst="rect">
            <a:avLst/>
          </a:prstGeom>
        </p:spPr>
      </p:pic>
      <p:sp>
        <p:nvSpPr>
          <p:cNvPr id="5" name="Rectangle 4"/>
          <p:cNvSpPr/>
          <p:nvPr/>
        </p:nvSpPr>
        <p:spPr>
          <a:xfrm>
            <a:off x="7666437" y="4816517"/>
            <a:ext cx="2510624" cy="261610"/>
          </a:xfrm>
          <a:prstGeom prst="rect">
            <a:avLst/>
          </a:prstGeom>
        </p:spPr>
        <p:txBody>
          <a:bodyPr wrap="none">
            <a:spAutoFit/>
          </a:bodyPr>
          <a:lstStyle/>
          <a:p>
            <a:r>
              <a:rPr lang="en-US" sz="1100" dirty="0"/>
              <a:t>Vicky Beckham Smith, A-Z Animals</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17832" b="30340"/>
          <a:stretch/>
        </p:blipFill>
        <p:spPr>
          <a:xfrm>
            <a:off x="5471545" y="5114173"/>
            <a:ext cx="2247900" cy="1510581"/>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6489" t="3053" r="3455" b="32324"/>
          <a:stretch/>
        </p:blipFill>
        <p:spPr>
          <a:xfrm>
            <a:off x="8972416" y="5530739"/>
            <a:ext cx="1797079" cy="858156"/>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2152" t="11779" r="-1" b="11370"/>
          <a:stretch/>
        </p:blipFill>
        <p:spPr>
          <a:xfrm>
            <a:off x="3254630" y="5474009"/>
            <a:ext cx="1414421" cy="832106"/>
          </a:xfrm>
          <a:prstGeom prst="rect">
            <a:avLst/>
          </a:prstGeom>
        </p:spPr>
      </p:pic>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t="6908" b="8841"/>
          <a:stretch/>
        </p:blipFill>
        <p:spPr>
          <a:xfrm>
            <a:off x="1105761" y="5509670"/>
            <a:ext cx="1461052" cy="923216"/>
          </a:xfrm>
          <a:prstGeom prst="rect">
            <a:avLst/>
          </a:prstGeom>
        </p:spPr>
      </p:pic>
      <p:cxnSp>
        <p:nvCxnSpPr>
          <p:cNvPr id="17" name="Straight Arrow Connector 16"/>
          <p:cNvCxnSpPr>
            <a:cxnSpLocks/>
          </p:cNvCxnSpPr>
          <p:nvPr/>
        </p:nvCxnSpPr>
        <p:spPr>
          <a:xfrm flipV="1">
            <a:off x="6144244" y="5828203"/>
            <a:ext cx="1043483" cy="2258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140440" y="5635121"/>
            <a:ext cx="579005" cy="261610"/>
          </a:xfrm>
          <a:prstGeom prst="rect">
            <a:avLst/>
          </a:prstGeom>
          <a:noFill/>
        </p:spPr>
        <p:txBody>
          <a:bodyPr wrap="none" rtlCol="0">
            <a:spAutoFit/>
          </a:bodyPr>
          <a:lstStyle/>
          <a:p>
            <a:r>
              <a:rPr lang="en-US" sz="1100" dirty="0"/>
              <a:t>Width</a:t>
            </a:r>
          </a:p>
        </p:txBody>
      </p:sp>
      <p:sp>
        <p:nvSpPr>
          <p:cNvPr id="27" name="TextBox 26"/>
          <p:cNvSpPr txBox="1"/>
          <p:nvPr/>
        </p:nvSpPr>
        <p:spPr>
          <a:xfrm>
            <a:off x="2465387" y="6398913"/>
            <a:ext cx="1035861" cy="261610"/>
          </a:xfrm>
          <a:prstGeom prst="rect">
            <a:avLst/>
          </a:prstGeom>
          <a:noFill/>
        </p:spPr>
        <p:txBody>
          <a:bodyPr wrap="none" rtlCol="0">
            <a:spAutoFit/>
          </a:bodyPr>
          <a:lstStyle/>
          <a:p>
            <a:r>
              <a:rPr lang="en-US" sz="1100" dirty="0"/>
              <a:t>google.com</a:t>
            </a:r>
          </a:p>
        </p:txBody>
      </p:sp>
      <p:sp>
        <p:nvSpPr>
          <p:cNvPr id="28" name="Rectangle 27"/>
          <p:cNvSpPr/>
          <p:nvPr/>
        </p:nvSpPr>
        <p:spPr>
          <a:xfrm>
            <a:off x="7828000" y="6258090"/>
            <a:ext cx="1035861" cy="261610"/>
          </a:xfrm>
          <a:prstGeom prst="rect">
            <a:avLst/>
          </a:prstGeom>
        </p:spPr>
        <p:txBody>
          <a:bodyPr wrap="none">
            <a:spAutoFit/>
          </a:bodyPr>
          <a:lstStyle/>
          <a:p>
            <a:r>
              <a:rPr lang="en-US" sz="1100" dirty="0"/>
              <a:t>google.com</a:t>
            </a:r>
          </a:p>
        </p:txBody>
      </p:sp>
    </p:spTree>
    <p:extLst>
      <p:ext uri="{BB962C8B-B14F-4D97-AF65-F5344CB8AC3E}">
        <p14:creationId xmlns:p14="http://schemas.microsoft.com/office/powerpoint/2010/main" val="191941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grpId="0" nodeType="withEffect" nodePh="1">
                                  <p:stCondLst>
                                    <p:cond delay="0"/>
                                  </p:stCondLst>
                                  <p:endCondLst>
                                    <p:cond evt="begin" delay="0">
                                      <p:tn val="8"/>
                                    </p:cond>
                                  </p:end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3045" t="17587" r="8023" b="13161"/>
          <a:stretch/>
        </p:blipFill>
        <p:spPr>
          <a:xfrm>
            <a:off x="386751" y="3203403"/>
            <a:ext cx="4749885" cy="3452184"/>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7072" r="22885" b="4355"/>
          <a:stretch/>
        </p:blipFill>
        <p:spPr>
          <a:xfrm>
            <a:off x="6605188" y="3194239"/>
            <a:ext cx="4831437" cy="3461348"/>
          </a:xfrm>
          <a:prstGeom prst="rect">
            <a:avLst/>
          </a:prstGeom>
        </p:spPr>
      </p:pic>
      <p:sp>
        <p:nvSpPr>
          <p:cNvPr id="8" name="Rectangle 7"/>
          <p:cNvSpPr/>
          <p:nvPr/>
        </p:nvSpPr>
        <p:spPr>
          <a:xfrm>
            <a:off x="578083" y="6317033"/>
            <a:ext cx="2183611" cy="338554"/>
          </a:xfrm>
          <a:prstGeom prst="rect">
            <a:avLst/>
          </a:prstGeom>
        </p:spPr>
        <p:txBody>
          <a:bodyPr wrap="square">
            <a:spAutoFit/>
          </a:bodyPr>
          <a:lstStyle/>
          <a:p>
            <a:r>
              <a:rPr lang="en-US" sz="1600" dirty="0">
                <a:solidFill>
                  <a:srgbClr val="FFFF00"/>
                </a:solidFill>
              </a:rPr>
              <a:t>©  MerlinTuttle.org</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39451" t="51326" r="20493" b="20055"/>
          <a:stretch/>
        </p:blipFill>
        <p:spPr>
          <a:xfrm>
            <a:off x="6509653" y="458963"/>
            <a:ext cx="4926972" cy="2640139"/>
          </a:xfrm>
          <a:prstGeom prst="rect">
            <a:avLst/>
          </a:prstGeom>
        </p:spPr>
      </p:pic>
      <p:sp>
        <p:nvSpPr>
          <p:cNvPr id="3" name="TextBox 2"/>
          <p:cNvSpPr txBox="1"/>
          <p:nvPr/>
        </p:nvSpPr>
        <p:spPr>
          <a:xfrm>
            <a:off x="5570717" y="2923959"/>
            <a:ext cx="912429" cy="261610"/>
          </a:xfrm>
          <a:prstGeom prst="rect">
            <a:avLst/>
          </a:prstGeom>
          <a:noFill/>
        </p:spPr>
        <p:txBody>
          <a:bodyPr wrap="none" rtlCol="0">
            <a:spAutoFit/>
          </a:bodyPr>
          <a:lstStyle/>
          <a:p>
            <a:r>
              <a:rPr lang="en-US" sz="1100" dirty="0"/>
              <a:t>Kim Chase</a:t>
            </a: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31388" t="28113" r="37099" b="38248"/>
          <a:stretch/>
        </p:blipFill>
        <p:spPr>
          <a:xfrm>
            <a:off x="2739960" y="837897"/>
            <a:ext cx="2910272" cy="2329838"/>
          </a:xfrm>
          <a:prstGeom prst="rect">
            <a:avLst/>
          </a:prstGeom>
        </p:spPr>
      </p:pic>
    </p:spTree>
    <p:extLst>
      <p:ext uri="{BB962C8B-B14F-4D97-AF65-F5344CB8AC3E}">
        <p14:creationId xmlns:p14="http://schemas.microsoft.com/office/powerpoint/2010/main" val="3250648103"/>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TM04033937[[fn=Vapor Trail]]</Template>
  <TotalTime>1313</TotalTime>
  <Words>1046</Words>
  <Application>Microsoft Office PowerPoint</Application>
  <PresentationFormat>Widescreen</PresentationFormat>
  <Paragraphs>135</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Century Gothic</vt:lpstr>
      <vt:lpstr>Times New Roman</vt:lpstr>
      <vt:lpstr>Vapor Trail</vt:lpstr>
      <vt:lpstr>BaTs OF  Georgia  &amp; AROUND  the world</vt:lpstr>
      <vt:lpstr>Species </vt:lpstr>
      <vt:lpstr>PowerPoint Presentation</vt:lpstr>
      <vt:lpstr>Megabats</vt:lpstr>
      <vt:lpstr>PowerPoint Presentation</vt:lpstr>
      <vt:lpstr>What do they eat?</vt:lpstr>
      <vt:lpstr>Distribution</vt:lpstr>
      <vt:lpstr>microbats</vt:lpstr>
      <vt:lpstr>PowerPoint Presentation</vt:lpstr>
      <vt:lpstr>What do they eat?</vt:lpstr>
      <vt:lpstr>Distribution</vt:lpstr>
      <vt:lpstr>PowerPoint Presentation</vt:lpstr>
      <vt:lpstr>Echolocation </vt:lpstr>
      <vt:lpstr>PowerPoint Presentation</vt:lpstr>
      <vt:lpstr>PowerPoint Presentation</vt:lpstr>
      <vt:lpstr>Losing our bats in the Eastern US</vt:lpstr>
      <vt:lpstr>PowerPoint Presentation</vt:lpstr>
      <vt:lpstr>What can you do to help?</vt:lpstr>
      <vt:lpstr>PowerPoint Presentation</vt:lpstr>
      <vt:lpstr>For more Information and For classroom activities about bats to engage students, go to:   www.georgiawildlife.com  www.gabats.org  www.Pintrest.com   www.batcon.org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BaTs OF GA &amp; AROUND the world</dc:title>
  <dc:creator>Kim Romano</dc:creator>
  <cp:lastModifiedBy>Kim Romano</cp:lastModifiedBy>
  <cp:revision>112</cp:revision>
  <dcterms:created xsi:type="dcterms:W3CDTF">2015-03-27T18:23:44Z</dcterms:created>
  <dcterms:modified xsi:type="dcterms:W3CDTF">2017-03-27T14:28:35Z</dcterms:modified>
</cp:coreProperties>
</file>