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7" r:id="rId5"/>
    <p:sldId id="261" r:id="rId6"/>
    <p:sldId id="259" r:id="rId7"/>
    <p:sldId id="262" r:id="rId8"/>
    <p:sldId id="263" r:id="rId9"/>
    <p:sldId id="264" r:id="rId10"/>
    <p:sldId id="268" r:id="rId11"/>
    <p:sldId id="266" r:id="rId12"/>
    <p:sldId id="26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31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1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CF3922-BC43-4A86-974D-D5385898DA46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53BC-0C7F-42E4-9D6E-8108695D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whitenosesyndrome.org/sites/default/files/resource/national_wns_revise_final_6.25.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wildlife.com/" TargetMode="External"/><Relationship Id="rId7" Type="http://schemas.openxmlformats.org/officeDocument/2006/relationships/hyperlink" Target="https://www.google.com/search?q=Mauritian+tomb+bat+pictures&amp;biw=1057&amp;bih=576&amp;tbm=isch&amp;tbs=simg:CAQSpwEJqTXAOrBBVFcakgELELCMpwgaiAEKOggCEhToGdAQ5hmFCtgJ0QmIGtYQ1RCbHBogLq3VnOb2ITQHiQ32tNLNA_13qTTn1wmIOkhcSP1fs61UKSggDEhSkBIQYxg76GMQOphnuBMUVrRmUDhowD2TJS3uT_1h3dV54DAQG9j9pxR7lCSLNgg9u4tnWjcQ1npfAQNZE-Rx-ehrPJ6wK9DCHmrBv4jwTjB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www.batcon.org/" TargetMode="External"/><Relationship Id="rId4" Type="http://schemas.openxmlformats.org/officeDocument/2006/relationships/hyperlink" Target="http://www.gabat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197" y="820699"/>
            <a:ext cx="8014803" cy="282859"/>
          </a:xfrm>
        </p:spPr>
        <p:txBody>
          <a:bodyPr/>
          <a:lstStyle/>
          <a:p>
            <a:r>
              <a:rPr lang="en-US" sz="3400" dirty="0" smtClean="0"/>
              <a:t>Bats of Georgia &amp; Around the World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4" y="5128965"/>
            <a:ext cx="8825658" cy="861420"/>
          </a:xfrm>
        </p:spPr>
        <p:txBody>
          <a:bodyPr/>
          <a:lstStyle/>
          <a:p>
            <a:r>
              <a:rPr lang="en-US" dirty="0" smtClean="0"/>
              <a:t>By: Georgia Bat </a:t>
            </a:r>
          </a:p>
          <a:p>
            <a:r>
              <a:rPr lang="en-US" dirty="0" smtClean="0"/>
              <a:t>Working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4" y="1545465"/>
            <a:ext cx="6935525" cy="4534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4008" y="5803232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crowarrowinc.wordpress.com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" y="1477971"/>
            <a:ext cx="3306291" cy="2641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079" y="3812848"/>
            <a:ext cx="1572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Vicky Beckham Smith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762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 of </a:t>
            </a:r>
            <a:r>
              <a:rPr lang="en-US" dirty="0" err="1" smtClean="0"/>
              <a:t>Microbats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54" y="1853249"/>
            <a:ext cx="4396341" cy="4696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Medicine</a:t>
            </a:r>
          </a:p>
          <a:p>
            <a:r>
              <a:rPr lang="en-US" sz="2400" dirty="0" smtClean="0"/>
              <a:t>There are only 3 species of </a:t>
            </a:r>
            <a:r>
              <a:rPr lang="en-US" sz="2400" dirty="0" err="1" smtClean="0"/>
              <a:t>sangivorous</a:t>
            </a:r>
            <a:r>
              <a:rPr lang="en-US" sz="2400" dirty="0" smtClean="0"/>
              <a:t> bats-- all found in Central and South America</a:t>
            </a:r>
          </a:p>
          <a:p>
            <a:r>
              <a:rPr lang="en-US" sz="2400" dirty="0" smtClean="0"/>
              <a:t>The anticoagulant in a vampire bat saliva is used in medicine to increase blood flow in stroke patients</a:t>
            </a:r>
            <a:endParaRPr lang="en-US" sz="2400" dirty="0"/>
          </a:p>
        </p:txBody>
      </p:sp>
      <p:sp>
        <p:nvSpPr>
          <p:cNvPr id="5" name="AutoShape 2" descr="Image result for vampire ba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49" y="2865120"/>
            <a:ext cx="6558231" cy="3685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0514" y="6550222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Nationalgeographic.com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5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Our Bats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65" y="3876912"/>
            <a:ext cx="4672599" cy="262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8" y="341382"/>
            <a:ext cx="4286652" cy="283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0168" y="6459041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www.fws.gov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159465" y="6259028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www.youtube.com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33659" y="3119675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www.ibtimes.com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Deforestation</a:t>
            </a:r>
          </a:p>
          <a:p>
            <a:r>
              <a:rPr lang="en-US" dirty="0"/>
              <a:t>Disturbance in caves </a:t>
            </a:r>
          </a:p>
          <a:p>
            <a:r>
              <a:rPr lang="en-US" dirty="0"/>
              <a:t>Habitat fragmentation</a:t>
            </a:r>
          </a:p>
          <a:p>
            <a:r>
              <a:rPr lang="en-US" dirty="0"/>
              <a:t>White-nose syndrome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2" y="1133606"/>
            <a:ext cx="5758905" cy="3839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45120" y="4212425"/>
            <a:ext cx="2020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www.gardenerscoach.com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9" y="4571662"/>
            <a:ext cx="5133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D</a:t>
            </a:r>
            <a:r>
              <a:rPr lang="en-US" dirty="0" smtClean="0"/>
              <a:t>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054" y="1352660"/>
            <a:ext cx="8761413" cy="34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EDUCATE friends, family, and kids.</a:t>
            </a:r>
          </a:p>
          <a:p>
            <a:r>
              <a:rPr lang="en-US" dirty="0" smtClean="0"/>
              <a:t>Volunteer your time to help a biologist or researcher in the cause</a:t>
            </a:r>
          </a:p>
          <a:p>
            <a:pPr lvl="1"/>
            <a:r>
              <a:rPr lang="en-US" dirty="0" smtClean="0"/>
              <a:t>GADNR has an ongoing Acoustic volunteer survey program and can be found here:</a:t>
            </a:r>
          </a:p>
          <a:p>
            <a:pPr lvl="2"/>
            <a:r>
              <a:rPr lang="en-US" dirty="0"/>
              <a:t>http://www.georgiawildlife.com/anabatproject</a:t>
            </a:r>
            <a:endParaRPr lang="en-US" dirty="0" smtClean="0"/>
          </a:p>
          <a:p>
            <a:r>
              <a:rPr lang="en-US" dirty="0" smtClean="0"/>
              <a:t>Build bat houses in your backyard </a:t>
            </a:r>
          </a:p>
          <a:p>
            <a:r>
              <a:rPr lang="en-US" dirty="0" smtClean="0"/>
              <a:t>If you are an avid caver, properly clean your gear when leaving the cave and before going into the next cave to help prevent the spread of white-nose syndrome. Website found below: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www.whitenosesyndrome.org/sites/default/files/resource/national_wns_revise_final_6.25.12.pdf</a:t>
            </a:r>
            <a:endParaRPr lang="en-US" dirty="0" smtClean="0"/>
          </a:p>
          <a:p>
            <a:r>
              <a:rPr lang="en-US" dirty="0" smtClean="0"/>
              <a:t>Join the GA Bat Networking Group or donate money to the group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4" y="4584916"/>
            <a:ext cx="4390195" cy="1848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504" y="6433046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www.georgiawildlife.com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71" y="4502780"/>
            <a:ext cx="3202546" cy="2176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18426" y="6418860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www.georgiawildlife.com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36" y="3707285"/>
            <a:ext cx="4149743" cy="2766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43" y="1378672"/>
            <a:ext cx="8761413" cy="728480"/>
          </a:xfrm>
        </p:spPr>
        <p:txBody>
          <a:bodyPr/>
          <a:lstStyle/>
          <a:p>
            <a:r>
              <a:rPr lang="en-US" dirty="0" smtClean="0"/>
              <a:t>For more information, go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www.georgiawildlife.com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www.gabats.org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www.batcon.org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4513" y="6129712"/>
            <a:ext cx="1572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Vicky Beckham Smith</a:t>
            </a:r>
            <a:endParaRPr lang="en-US" sz="105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29" y="1094705"/>
            <a:ext cx="2425901" cy="2398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4197" y="309204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www.thabaphaswa.co.za</a:t>
            </a:r>
            <a:r>
              <a:rPr lang="en-US" dirty="0">
                <a:hlinkClick r:id="rId7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 smtClean="0"/>
              <a:t>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196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Order </a:t>
            </a:r>
            <a:r>
              <a:rPr lang="en-US" sz="2200" dirty="0" err="1" smtClean="0"/>
              <a:t>Chiroptera</a:t>
            </a:r>
            <a:r>
              <a:rPr lang="en-US" sz="2200" dirty="0" smtClean="0"/>
              <a:t> (which is Greek for ‘hand wing’)</a:t>
            </a:r>
          </a:p>
          <a:p>
            <a:r>
              <a:rPr lang="en-US" sz="2200" dirty="0" smtClean="0"/>
              <a:t>Second largest order of mammals (rodents are first) ~ 20% of all classified mammal species worldwide</a:t>
            </a:r>
          </a:p>
          <a:p>
            <a:r>
              <a:rPr lang="en-US" sz="2200" dirty="0" smtClean="0"/>
              <a:t>Only mammal capable of flight</a:t>
            </a:r>
          </a:p>
          <a:p>
            <a:r>
              <a:rPr lang="en-US" sz="2200" dirty="0" smtClean="0"/>
              <a:t>1,240 different species worldwide</a:t>
            </a:r>
          </a:p>
          <a:p>
            <a:r>
              <a:rPr lang="en-US" sz="2400" dirty="0" smtClean="0"/>
              <a:t>Two suborders: Megabats             and              </a:t>
            </a:r>
            <a:r>
              <a:rPr lang="en-US" sz="2400" dirty="0" err="1" smtClean="0"/>
              <a:t>Microbats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3898737"/>
            <a:ext cx="6400796" cy="2688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2182" y="6340850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skywalker.cochise.edu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31" y="120427"/>
            <a:ext cx="10515600" cy="1325563"/>
          </a:xfrm>
        </p:spPr>
        <p:txBody>
          <a:bodyPr/>
          <a:lstStyle/>
          <a:p>
            <a:r>
              <a:rPr lang="en-US" dirty="0" smtClean="0"/>
              <a:t>Megabats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270" y="905293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Feed on fruits and nectar from flowers</a:t>
            </a:r>
          </a:p>
          <a:p>
            <a:r>
              <a:rPr lang="en-US" sz="2200" dirty="0" smtClean="0"/>
              <a:t>Smallest species is 2.4 inches long and 25 grams</a:t>
            </a:r>
          </a:p>
          <a:p>
            <a:r>
              <a:rPr lang="en-US" sz="2200" dirty="0" smtClean="0"/>
              <a:t>Largest is 5.6 feet in wingspan and weighs 3.5 pounds</a:t>
            </a:r>
          </a:p>
          <a:p>
            <a:r>
              <a:rPr lang="en-US" sz="2200" dirty="0" smtClean="0"/>
              <a:t>They use their ears, nose, and eyes for getting around and finding their food</a:t>
            </a:r>
          </a:p>
          <a:p>
            <a:r>
              <a:rPr lang="en-US" sz="2200" dirty="0" smtClean="0"/>
              <a:t>Most roost in trees and shrubs </a:t>
            </a:r>
            <a:r>
              <a:rPr lang="en-US" sz="2200" dirty="0" smtClean="0"/>
              <a:t>though some roost in caves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24" y="3328600"/>
            <a:ext cx="4569787" cy="3081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70" y="3319957"/>
            <a:ext cx="4846313" cy="3166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8611" r="4256" b="5056"/>
          <a:stretch/>
        </p:blipFill>
        <p:spPr>
          <a:xfrm>
            <a:off x="3079450" y="3448324"/>
            <a:ext cx="5022760" cy="3284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2448" y="653010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www.batsrule.info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8791913" y="6249452"/>
            <a:ext cx="2066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www.essexonlakechamplain.com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496044" y="6172178"/>
            <a:ext cx="1376996" cy="53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www.redorbit.com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Megabats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41121"/>
            <a:ext cx="4396339" cy="4915218"/>
          </a:xfrm>
        </p:spPr>
        <p:txBody>
          <a:bodyPr/>
          <a:lstStyle/>
          <a:p>
            <a:r>
              <a:rPr lang="en-US" sz="2400" dirty="0" smtClean="0"/>
              <a:t>Pollinators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ectar-eating bat species pollinate much of the produce you see at your local supermarket.  Such as: bananas, peaches, mango, durian, guava, and agave (tequila), among others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341122"/>
            <a:ext cx="5936493" cy="49152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Seed Distributors</a:t>
            </a:r>
          </a:p>
          <a:p>
            <a:r>
              <a:rPr lang="en-US" sz="2000" dirty="0" smtClean="0"/>
              <a:t>Fruit-eating bats disperse seeds critical to restoring cleared or damaged rainforests</a:t>
            </a:r>
          </a:p>
          <a:p>
            <a:pPr lvl="1"/>
            <a:r>
              <a:rPr lang="en-US" sz="1800" dirty="0" smtClean="0"/>
              <a:t>Sometimes called “Farmers of the tropics”</a:t>
            </a:r>
          </a:p>
          <a:p>
            <a:r>
              <a:rPr lang="en-US" sz="2000" dirty="0" smtClean="0"/>
              <a:t>Avocados, dates, figs                                                                             and cashews, among                                                                                              others are plants                             that benefit from bats                                                 seed dispersal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6" y="4157711"/>
            <a:ext cx="3174049" cy="2553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13" y="3112728"/>
            <a:ext cx="2979373" cy="3290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5466" y="6095503"/>
            <a:ext cx="197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www.bci.org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9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Megabat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0" y="1683983"/>
            <a:ext cx="6226451" cy="4634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6129" y="6272053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5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38" y="53791"/>
            <a:ext cx="10515600" cy="1325563"/>
          </a:xfrm>
        </p:spPr>
        <p:txBody>
          <a:bodyPr/>
          <a:lstStyle/>
          <a:p>
            <a:r>
              <a:rPr lang="en-US" dirty="0" err="1" smtClean="0"/>
              <a:t>Microbats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4" y="3846333"/>
            <a:ext cx="1870656" cy="28134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70" y="11885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Feed on insects, other small invertebrates, fish, frogs, lizards, birds, other bats and  some feed on blood from mammals and birds</a:t>
            </a:r>
          </a:p>
          <a:p>
            <a:r>
              <a:rPr lang="en-US" sz="2200" dirty="0" smtClean="0"/>
              <a:t>Smallest species is 1.14 inches long and weighs 2 grams</a:t>
            </a:r>
          </a:p>
          <a:p>
            <a:r>
              <a:rPr lang="en-US" sz="2200" dirty="0" smtClean="0"/>
              <a:t>Largest is 39 inches in wingspan and weighs 190 grams</a:t>
            </a:r>
          </a:p>
          <a:p>
            <a:r>
              <a:rPr lang="en-US" sz="2200" dirty="0" smtClean="0"/>
              <a:t>Use Echolocation to find food</a:t>
            </a:r>
          </a:p>
          <a:p>
            <a:r>
              <a:rPr lang="en-US" sz="2200" dirty="0" smtClean="0"/>
              <a:t>Most have good sight– helps in </a:t>
            </a:r>
          </a:p>
          <a:p>
            <a:pPr marL="0" indent="0">
              <a:buNone/>
            </a:pPr>
            <a:r>
              <a:rPr lang="en-US" sz="2200" dirty="0" smtClean="0"/>
              <a:t>	flight </a:t>
            </a:r>
            <a:r>
              <a:rPr lang="en-US" sz="2000" dirty="0" smtClean="0"/>
              <a:t>at night </a:t>
            </a:r>
          </a:p>
          <a:p>
            <a:r>
              <a:rPr lang="en-US" sz="2200" dirty="0" smtClean="0"/>
              <a:t>Most roost in caves as well as                     and some                                           trees but some will roost in                                                                                 man-made structures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74" y="4102553"/>
            <a:ext cx="3835042" cy="230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r="13300" b="18502"/>
          <a:stretch/>
        </p:blipFill>
        <p:spPr>
          <a:xfrm>
            <a:off x="8073633" y="3684780"/>
            <a:ext cx="3557605" cy="2975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2"/>
          <a:stretch/>
        </p:blipFill>
        <p:spPr>
          <a:xfrm>
            <a:off x="5499296" y="3035453"/>
            <a:ext cx="3509678" cy="3503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7642" r="43983" b="13152"/>
          <a:stretch/>
        </p:blipFill>
        <p:spPr>
          <a:xfrm>
            <a:off x="8764533" y="3035453"/>
            <a:ext cx="3201849" cy="353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7461" y="6583658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stjohnsabbatical.com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3998" y="6606638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bajubekasbranded.com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1596" y="6347651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www.anoleannals.org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4553" y="6470761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www.capefearwildlife.com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54617" y="6347651"/>
            <a:ext cx="12907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www.thebatcave.ca</a:t>
            </a:r>
          </a:p>
        </p:txBody>
      </p:sp>
    </p:spTree>
    <p:extLst>
      <p:ext uri="{BB962C8B-B14F-4D97-AF65-F5344CB8AC3E}">
        <p14:creationId xmlns:p14="http://schemas.microsoft.com/office/powerpoint/2010/main" val="15714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27" y="518008"/>
            <a:ext cx="8761413" cy="728480"/>
          </a:xfrm>
        </p:spPr>
        <p:txBody>
          <a:bodyPr/>
          <a:lstStyle/>
          <a:p>
            <a:r>
              <a:rPr lang="en-US" dirty="0" err="1" smtClean="0"/>
              <a:t>Microbats</a:t>
            </a:r>
            <a:r>
              <a:rPr lang="en-US" dirty="0" smtClean="0"/>
              <a:t> and Echolocation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946" y="2454629"/>
            <a:ext cx="4189778" cy="226471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Microbats generate ultrasound via the larynx and emit the sound through the nose or the open mouth. Microbat calls range in frequency from 14,000 to over 100,000 </a:t>
            </a:r>
            <a:r>
              <a:rPr lang="en-US" dirty="0" smtClean="0"/>
              <a:t>kilohertz, kHz </a:t>
            </a:r>
            <a:r>
              <a:rPr lang="en-US" dirty="0"/>
              <a:t>(typical human hearing range is considered to be from 20 to 20,000 </a:t>
            </a:r>
            <a:r>
              <a:rPr lang="en-US" dirty="0" smtClean="0"/>
              <a:t>kHz).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72" y="1136257"/>
            <a:ext cx="6757116" cy="5437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64" y="2189408"/>
            <a:ext cx="7082824" cy="349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3220" y="6305914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www.batlab.umd.edu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1772" y="1136257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bbs.stardestroyer.net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9558" y="651490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incolors.club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56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Microbat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species located in Georgia </a:t>
            </a:r>
          </a:p>
          <a:p>
            <a:r>
              <a:rPr lang="en-US" dirty="0" smtClean="0"/>
              <a:t>Located all over the world except in the Arctic and Antarctic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4" y="3583424"/>
            <a:ext cx="8065543" cy="3129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9"/>
          <a:stretch/>
        </p:blipFill>
        <p:spPr>
          <a:xfrm rot="5400000">
            <a:off x="5229341" y="1191216"/>
            <a:ext cx="6594498" cy="4448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179" y="6229751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315199" y="6503216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Taken by: Kim Romano</a:t>
            </a:r>
          </a:p>
          <a:p>
            <a:r>
              <a:rPr lang="en-US" sz="1000" dirty="0" smtClean="0"/>
              <a:t>Poster made by: BCI, T.E.R.N., and GA Power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94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</a:t>
            </a:r>
            <a:r>
              <a:rPr lang="en-US" dirty="0" err="1" smtClean="0"/>
              <a:t>Microbats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mportant in 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24" y="1853248"/>
            <a:ext cx="9560268" cy="3066603"/>
          </a:xfrm>
        </p:spPr>
        <p:txBody>
          <a:bodyPr>
            <a:normAutofit/>
          </a:bodyPr>
          <a:lstStyle/>
          <a:p>
            <a:r>
              <a:rPr lang="en-US" dirty="0" smtClean="0"/>
              <a:t>They can </a:t>
            </a:r>
            <a:r>
              <a:rPr lang="en-US" smtClean="0"/>
              <a:t>consume 300-500 </a:t>
            </a:r>
            <a:r>
              <a:rPr lang="en-US" dirty="0" smtClean="0"/>
              <a:t>mosquitoes and mosquito sized insects in one hour! </a:t>
            </a:r>
          </a:p>
          <a:p>
            <a:r>
              <a:rPr lang="en-US" dirty="0" smtClean="0"/>
              <a:t>Help maintain a fragile insect predator-prey balance for our ecosystem</a:t>
            </a:r>
          </a:p>
          <a:p>
            <a:r>
              <a:rPr lang="en-US" dirty="0" smtClean="0"/>
              <a:t>Save farmers billions of dollars in pesticide use and crop protection</a:t>
            </a:r>
          </a:p>
          <a:p>
            <a:r>
              <a:rPr lang="en-US" dirty="0" smtClean="0"/>
              <a:t>Help maintain healthy crops for farmers and foresters. </a:t>
            </a:r>
          </a:p>
          <a:p>
            <a:pPr lvl="1"/>
            <a:r>
              <a:rPr lang="en-US" dirty="0" smtClean="0"/>
              <a:t>The alternative to bats is greater pesticide use, which brings another set of ecological concerns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2" y="4322474"/>
            <a:ext cx="4515375" cy="2316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3974" y="6320381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www.greenstrides.com</a:t>
            </a:r>
          </a:p>
        </p:txBody>
      </p:sp>
    </p:spTree>
    <p:extLst>
      <p:ext uri="{BB962C8B-B14F-4D97-AF65-F5344CB8AC3E}">
        <p14:creationId xmlns:p14="http://schemas.microsoft.com/office/powerpoint/2010/main" val="11765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612</TotalTime>
  <Words>565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Bats of Georgia &amp; Around the World</vt:lpstr>
      <vt:lpstr>Species </vt:lpstr>
      <vt:lpstr>Megabats</vt:lpstr>
      <vt:lpstr>Benefits of Megabats</vt:lpstr>
      <vt:lpstr>Megabat Distribution</vt:lpstr>
      <vt:lpstr>Microbats </vt:lpstr>
      <vt:lpstr>Microbats and Echolocation</vt:lpstr>
      <vt:lpstr>Microbat Distribution</vt:lpstr>
      <vt:lpstr>Why are Microbats Important in GA?</vt:lpstr>
      <vt:lpstr>Other Benefits of Microbats</vt:lpstr>
      <vt:lpstr>Losing Our Bats</vt:lpstr>
      <vt:lpstr>What Can You Do to Help?</vt:lpstr>
      <vt:lpstr>For more information, go to:  www.georgiawildlife.com www.gabats.org www.batcon.org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Bats of Georgia &amp; Around the World</dc:title>
  <dc:creator>Kim Romano</dc:creator>
  <cp:lastModifiedBy>Vicky Smith</cp:lastModifiedBy>
  <cp:revision>61</cp:revision>
  <dcterms:created xsi:type="dcterms:W3CDTF">2015-04-02T13:04:46Z</dcterms:created>
  <dcterms:modified xsi:type="dcterms:W3CDTF">2016-04-08T18:14:00Z</dcterms:modified>
</cp:coreProperties>
</file>